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7" r:id="rId4"/>
    <p:sldId id="275" r:id="rId5"/>
    <p:sldId id="276" r:id="rId6"/>
    <p:sldId id="277" r:id="rId7"/>
    <p:sldId id="278" r:id="rId8"/>
    <p:sldId id="259" r:id="rId9"/>
    <p:sldId id="299" r:id="rId10"/>
    <p:sldId id="280" r:id="rId11"/>
    <p:sldId id="281" r:id="rId12"/>
    <p:sldId id="283" r:id="rId13"/>
    <p:sldId id="284" r:id="rId14"/>
    <p:sldId id="282" r:id="rId15"/>
    <p:sldId id="300" r:id="rId16"/>
    <p:sldId id="285" r:id="rId17"/>
    <p:sldId id="261" r:id="rId18"/>
    <p:sldId id="262" r:id="rId19"/>
    <p:sldId id="263" r:id="rId20"/>
    <p:sldId id="260" r:id="rId21"/>
    <p:sldId id="264" r:id="rId22"/>
    <p:sldId id="265" r:id="rId23"/>
    <p:sldId id="266" r:id="rId24"/>
    <p:sldId id="267" r:id="rId25"/>
    <p:sldId id="268" r:id="rId26"/>
    <p:sldId id="298" r:id="rId27"/>
    <p:sldId id="269" r:id="rId28"/>
    <p:sldId id="272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301" r:id="rId37"/>
    <p:sldId id="294" r:id="rId38"/>
    <p:sldId id="295" r:id="rId39"/>
    <p:sldId id="289" r:id="rId40"/>
    <p:sldId id="296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0E69FE"/>
    <a:srgbClr val="C00000"/>
    <a:srgbClr val="4472C4"/>
    <a:srgbClr val="F9D8F3"/>
    <a:srgbClr val="E1E0FF"/>
    <a:srgbClr val="BCF4DD"/>
    <a:srgbClr val="FFFFFF"/>
    <a:srgbClr val="FAF39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912" autoAdjust="0"/>
  </p:normalViewPr>
  <p:slideViewPr>
    <p:cSldViewPr snapToGrid="0">
      <p:cViewPr varScale="1">
        <p:scale>
          <a:sx n="54" d="100"/>
          <a:sy n="54" d="100"/>
        </p:scale>
        <p:origin x="1146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CEFD4-45B2-4C8D-9635-B2819464FF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BE32D25-AAA1-4959-A82E-2D13266292E7}">
      <dgm:prSet custT="1"/>
      <dgm:spPr>
        <a:solidFill>
          <a:srgbClr val="F1F1F1"/>
        </a:solidFill>
      </dgm:spPr>
      <dgm:t>
        <a:bodyPr/>
        <a:lstStyle/>
        <a:p>
          <a:r>
            <a:rPr 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01 AI</a:t>
          </a:r>
          <a:r>
            <a:rPr 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将重塑软件、赋能行业智能化</a:t>
          </a:r>
        </a:p>
      </dgm:t>
    </dgm:pt>
    <dgm:pt modelId="{18E38A38-9B74-446C-85DC-BE3058A0B819}" type="parTrans" cxnId="{08C98245-FB79-4F3A-9CB9-4DFFE4F17635}">
      <dgm:prSet/>
      <dgm:spPr/>
      <dgm:t>
        <a:bodyPr/>
        <a:lstStyle/>
        <a:p>
          <a:endParaRPr lang="zh-CN" altLang="en-US"/>
        </a:p>
      </dgm:t>
    </dgm:pt>
    <dgm:pt modelId="{D4D8B663-E561-4861-8E24-49A314530381}" type="sibTrans" cxnId="{08C98245-FB79-4F3A-9CB9-4DFFE4F17635}">
      <dgm:prSet/>
      <dgm:spPr/>
      <dgm:t>
        <a:bodyPr/>
        <a:lstStyle/>
        <a:p>
          <a:endParaRPr lang="zh-CN" altLang="en-US"/>
        </a:p>
      </dgm:t>
    </dgm:pt>
    <dgm:pt modelId="{C335DE19-56B9-419C-8235-9D63EF8A593F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大模型的四大技术驱动力，使得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重塑软件成为可见的未来</a:t>
          </a:r>
        </a:p>
      </dgm:t>
    </dgm:pt>
    <dgm:pt modelId="{D8366872-5221-4C02-9E3F-0A0539640A66}" type="parTrans" cxnId="{BE0C6386-1478-4296-814E-51EF53878A1F}">
      <dgm:prSet/>
      <dgm:spPr/>
      <dgm:t>
        <a:bodyPr/>
        <a:lstStyle/>
        <a:p>
          <a:endParaRPr lang="zh-CN" altLang="en-US"/>
        </a:p>
      </dgm:t>
    </dgm:pt>
    <dgm:pt modelId="{48DDC3C0-F9E3-4759-AFCF-E8B824331039}" type="sibTrans" cxnId="{BE0C6386-1478-4296-814E-51EF53878A1F}">
      <dgm:prSet/>
      <dgm:spPr/>
      <dgm:t>
        <a:bodyPr/>
        <a:lstStyle/>
        <a:p>
          <a:endParaRPr lang="zh-CN" altLang="en-US"/>
        </a:p>
      </dgm:t>
    </dgm:pt>
    <dgm:pt modelId="{9775DE29-EA46-4799-9B5B-BF2F0139B8FC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业务视角的变化</a:t>
          </a:r>
          <a:endParaRPr lang="zh-CN" altLang="en-US" sz="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5C204A-56BF-4F8C-934F-18E1D0975D24}" type="parTrans" cxnId="{DE54EB4F-62F5-4D1C-BC91-366C1C6982F2}">
      <dgm:prSet/>
      <dgm:spPr/>
      <dgm:t>
        <a:bodyPr/>
        <a:lstStyle/>
        <a:p>
          <a:endParaRPr lang="zh-CN" altLang="en-US"/>
        </a:p>
      </dgm:t>
    </dgm:pt>
    <dgm:pt modelId="{E6B1CAD5-8955-4C79-8FC1-549764EDC15D}" type="sibTrans" cxnId="{DE54EB4F-62F5-4D1C-BC91-366C1C6982F2}">
      <dgm:prSet/>
      <dgm:spPr/>
      <dgm:t>
        <a:bodyPr/>
        <a:lstStyle/>
        <a:p>
          <a:endParaRPr lang="zh-CN" altLang="en-US"/>
        </a:p>
      </dgm:t>
    </dgm:pt>
    <dgm:pt modelId="{401261C1-9657-4241-81DD-EB3B5D8AD072}">
      <dgm:prSet custT="1"/>
      <dgm:spPr>
        <a:solidFill>
          <a:srgbClr val="F1F1F1"/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02 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大模型的应用落地之路</a:t>
          </a:r>
        </a:p>
      </dgm:t>
    </dgm:pt>
    <dgm:pt modelId="{CD3D6C74-6DAA-43DA-8FEF-4752210B89A3}" type="parTrans" cxnId="{A8AF6D13-38C4-41DF-B9C6-AA5694957802}">
      <dgm:prSet/>
      <dgm:spPr/>
      <dgm:t>
        <a:bodyPr/>
        <a:lstStyle/>
        <a:p>
          <a:endParaRPr lang="zh-CN" altLang="en-US"/>
        </a:p>
      </dgm:t>
    </dgm:pt>
    <dgm:pt modelId="{B39BFE8B-38C2-48E9-8E08-492FCB455136}" type="sibTrans" cxnId="{A8AF6D13-38C4-41DF-B9C6-AA5694957802}">
      <dgm:prSet/>
      <dgm:spPr/>
      <dgm:t>
        <a:bodyPr/>
        <a:lstStyle/>
        <a:p>
          <a:endParaRPr lang="zh-CN" altLang="en-US"/>
        </a:p>
      </dgm:t>
    </dgm:pt>
    <dgm:pt modelId="{321EF6A0-1503-4E72-97F5-094A62FB4C25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提示词工程（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Prompt Engineering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2EBAD56C-EF28-408A-A924-B57DC321912E}" type="parTrans" cxnId="{59D86C73-1736-4932-8E77-208D1A9F4528}">
      <dgm:prSet/>
      <dgm:spPr/>
      <dgm:t>
        <a:bodyPr/>
        <a:lstStyle/>
        <a:p>
          <a:endParaRPr lang="zh-CN" altLang="en-US"/>
        </a:p>
      </dgm:t>
    </dgm:pt>
    <dgm:pt modelId="{0CC7FD6A-8B99-46E2-B3F5-8837C92EEA88}" type="sibTrans" cxnId="{59D86C73-1736-4932-8E77-208D1A9F4528}">
      <dgm:prSet/>
      <dgm:spPr/>
      <dgm:t>
        <a:bodyPr/>
        <a:lstStyle/>
        <a:p>
          <a:endParaRPr lang="zh-CN" altLang="en-US"/>
        </a:p>
      </dgm:t>
    </dgm:pt>
    <dgm:pt modelId="{CB653FA4-3987-4F31-8C31-E62AAB03F12C}">
      <dgm:prSet custT="1"/>
      <dgm:spPr/>
      <dgm:t>
        <a:bodyPr/>
        <a:lstStyle/>
        <a:p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Retrieval-Augmented Generation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与知识库</a:t>
          </a:r>
          <a:endParaRPr lang="zh-CN" sz="14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182C64-47F2-4365-8E1A-66E373124285}" type="parTrans" cxnId="{66F88A62-52B8-4F02-AF61-FF5F0BF20362}">
      <dgm:prSet/>
      <dgm:spPr/>
      <dgm:t>
        <a:bodyPr/>
        <a:lstStyle/>
        <a:p>
          <a:endParaRPr lang="zh-CN" altLang="en-US"/>
        </a:p>
      </dgm:t>
    </dgm:pt>
    <dgm:pt modelId="{3434CF5A-8590-4302-9AF1-E91F02EBC623}" type="sibTrans" cxnId="{66F88A62-52B8-4F02-AF61-FF5F0BF20362}">
      <dgm:prSet/>
      <dgm:spPr/>
      <dgm:t>
        <a:bodyPr/>
        <a:lstStyle/>
        <a:p>
          <a:endParaRPr lang="zh-CN" altLang="en-US"/>
        </a:p>
      </dgm:t>
    </dgm:pt>
    <dgm:pt modelId="{96319A8A-F905-4C18-971C-00C1781593B2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智能体（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 Agent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3A84D3FE-DFBF-4ABB-B092-D28E268CD479}" type="parTrans" cxnId="{082596F1-DFC9-4E77-9ED1-F1E147F09378}">
      <dgm:prSet/>
      <dgm:spPr/>
      <dgm:t>
        <a:bodyPr/>
        <a:lstStyle/>
        <a:p>
          <a:endParaRPr lang="zh-CN" altLang="en-US"/>
        </a:p>
      </dgm:t>
    </dgm:pt>
    <dgm:pt modelId="{4069E3B8-730F-4484-8214-BBC81B4B8A4A}" type="sibTrans" cxnId="{082596F1-DFC9-4E77-9ED1-F1E147F09378}">
      <dgm:prSet/>
      <dgm:spPr/>
      <dgm:t>
        <a:bodyPr/>
        <a:lstStyle/>
        <a:p>
          <a:endParaRPr lang="zh-CN" altLang="en-US"/>
        </a:p>
      </dgm:t>
    </dgm:pt>
    <dgm:pt modelId="{F03904B7-66ED-4C8F-ADCB-7D58ECC173B9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微调（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Fine-tuning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80224803-4636-4888-AB2F-6419263EC37D}" type="parTrans" cxnId="{D8CCEDDA-787F-43B0-A84B-8354F3A506CF}">
      <dgm:prSet/>
      <dgm:spPr/>
      <dgm:t>
        <a:bodyPr/>
        <a:lstStyle/>
        <a:p>
          <a:endParaRPr lang="zh-CN" altLang="en-US"/>
        </a:p>
      </dgm:t>
    </dgm:pt>
    <dgm:pt modelId="{78CCDE09-80B6-46F3-94FC-0430D37269D7}" type="sibTrans" cxnId="{D8CCEDDA-787F-43B0-A84B-8354F3A506CF}">
      <dgm:prSet/>
      <dgm:spPr/>
      <dgm:t>
        <a:bodyPr/>
        <a:lstStyle/>
        <a:p>
          <a:endParaRPr lang="zh-CN" altLang="en-US"/>
        </a:p>
      </dgm:t>
    </dgm:pt>
    <dgm:pt modelId="{04ED5CC5-A48F-40AF-AC53-2DB4B439EA7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函数调用（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Function Calling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48E9B3-C055-4E29-830B-18FF27B2A2A0}" type="parTrans" cxnId="{47394BDB-20B6-48FD-AAE0-2C48978594B0}">
      <dgm:prSet/>
      <dgm:spPr/>
      <dgm:t>
        <a:bodyPr/>
        <a:lstStyle/>
        <a:p>
          <a:endParaRPr lang="zh-CN" altLang="en-US"/>
        </a:p>
      </dgm:t>
    </dgm:pt>
    <dgm:pt modelId="{6A5ACFBE-015C-4D00-AC04-9DA6FBD23785}" type="sibTrans" cxnId="{47394BDB-20B6-48FD-AAE0-2C48978594B0}">
      <dgm:prSet/>
      <dgm:spPr/>
      <dgm:t>
        <a:bodyPr/>
        <a:lstStyle/>
        <a:p>
          <a:endParaRPr lang="zh-CN" altLang="en-US"/>
        </a:p>
      </dgm:t>
    </dgm:pt>
    <dgm:pt modelId="{060DC9DC-0172-48BF-9747-99B5BAF793BE}">
      <dgm:prSet custT="1"/>
      <dgm:spPr>
        <a:solidFill>
          <a:srgbClr val="F1F1F1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03 RAG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：当下性价比最高的</a:t>
          </a:r>
          <a:r>
            <a:rPr 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LLM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落地方案</a:t>
          </a:r>
        </a:p>
      </dgm:t>
    </dgm:pt>
    <dgm:pt modelId="{F3867C8A-DC8F-48FD-B1E9-C671C01F2AA5}" type="parTrans" cxnId="{7BF73192-0B70-469D-9D90-AAC161B02C4A}">
      <dgm:prSet/>
      <dgm:spPr/>
      <dgm:t>
        <a:bodyPr/>
        <a:lstStyle/>
        <a:p>
          <a:endParaRPr lang="zh-CN" altLang="en-US"/>
        </a:p>
      </dgm:t>
    </dgm:pt>
    <dgm:pt modelId="{68477F5A-50D8-44E0-95E2-2735D7FE8950}" type="sibTrans" cxnId="{7BF73192-0B70-469D-9D90-AAC161B02C4A}">
      <dgm:prSet/>
      <dgm:spPr/>
      <dgm:t>
        <a:bodyPr/>
        <a:lstStyle/>
        <a:p>
          <a:endParaRPr lang="zh-CN" altLang="en-US"/>
        </a:p>
      </dgm:t>
    </dgm:pt>
    <dgm:pt modelId="{D2E366B5-6118-49FC-A969-AB7A3D663755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华为云客服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助手的大模型实践</a:t>
          </a:r>
        </a:p>
      </dgm:t>
    </dgm:pt>
    <dgm:pt modelId="{0A88C566-9159-426B-96D9-70F73F961388}" type="parTrans" cxnId="{883A8D0D-8288-45EE-A83E-502D06EDA9B3}">
      <dgm:prSet/>
      <dgm:spPr/>
      <dgm:t>
        <a:bodyPr/>
        <a:lstStyle/>
        <a:p>
          <a:endParaRPr lang="zh-CN" altLang="en-US"/>
        </a:p>
      </dgm:t>
    </dgm:pt>
    <dgm:pt modelId="{75898079-079A-4A37-AB1C-59392730A107}" type="sibTrans" cxnId="{883A8D0D-8288-45EE-A83E-502D06EDA9B3}">
      <dgm:prSet/>
      <dgm:spPr/>
      <dgm:t>
        <a:bodyPr/>
        <a:lstStyle/>
        <a:p>
          <a:endParaRPr lang="zh-CN" altLang="en-US"/>
        </a:p>
      </dgm:t>
    </dgm:pt>
    <dgm:pt modelId="{96648865-4E24-4035-8903-3D9A0F96DCD0}">
      <dgm:prSet custT="1"/>
      <dgm:spPr/>
      <dgm:t>
        <a:bodyPr/>
        <a:lstStyle/>
        <a:p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工程化的挑战</a:t>
          </a:r>
        </a:p>
      </dgm:t>
    </dgm:pt>
    <dgm:pt modelId="{D25FAE05-E99E-4C79-9957-0412D8929C6B}" type="parTrans" cxnId="{4CA70804-A6B5-4FB9-A41B-FA1B02EF7995}">
      <dgm:prSet/>
      <dgm:spPr/>
      <dgm:t>
        <a:bodyPr/>
        <a:lstStyle/>
        <a:p>
          <a:endParaRPr lang="zh-CN" altLang="en-US"/>
        </a:p>
      </dgm:t>
    </dgm:pt>
    <dgm:pt modelId="{D0EEFA07-E558-412D-90D6-EE6B4613F664}" type="sibTrans" cxnId="{4CA70804-A6B5-4FB9-A41B-FA1B02EF7995}">
      <dgm:prSet/>
      <dgm:spPr/>
      <dgm:t>
        <a:bodyPr/>
        <a:lstStyle/>
        <a:p>
          <a:endParaRPr lang="zh-CN" altLang="en-US"/>
        </a:p>
      </dgm:t>
    </dgm:pt>
    <dgm:pt modelId="{8114B21C-937D-46F2-812B-2D6CA79DBE6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更多落地案例</a:t>
          </a:r>
        </a:p>
      </dgm:t>
    </dgm:pt>
    <dgm:pt modelId="{FFEBC5FF-7383-4F91-8DB7-9B37ABFB9640}" type="parTrans" cxnId="{86F006C6-3D4F-4FDF-93C7-E059D49729B8}">
      <dgm:prSet/>
      <dgm:spPr/>
      <dgm:t>
        <a:bodyPr/>
        <a:lstStyle/>
        <a:p>
          <a:endParaRPr lang="zh-CN" altLang="en-US"/>
        </a:p>
      </dgm:t>
    </dgm:pt>
    <dgm:pt modelId="{0CF603FE-7203-4623-AF4D-E1D638C6BD7D}" type="sibTrans" cxnId="{86F006C6-3D4F-4FDF-93C7-E059D49729B8}">
      <dgm:prSet/>
      <dgm:spPr/>
      <dgm:t>
        <a:bodyPr/>
        <a:lstStyle/>
        <a:p>
          <a:endParaRPr lang="zh-CN" altLang="en-US"/>
        </a:p>
      </dgm:t>
    </dgm:pt>
    <dgm:pt modelId="{A3453C23-26B2-4C78-A62B-82285631C20B}">
      <dgm:prSet custT="1"/>
      <dgm:spPr>
        <a:solidFill>
          <a:srgbClr val="F1F1F1"/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04 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心得体会</a:t>
          </a:r>
        </a:p>
      </dgm:t>
    </dgm:pt>
    <dgm:pt modelId="{DD5D7323-91C5-447F-8B86-1BCFABF6796B}" type="parTrans" cxnId="{8DD34D7F-FFBC-4BDA-B3DF-B4D71D0183E6}">
      <dgm:prSet/>
      <dgm:spPr/>
      <dgm:t>
        <a:bodyPr/>
        <a:lstStyle/>
        <a:p>
          <a:endParaRPr lang="zh-CN" altLang="en-US"/>
        </a:p>
      </dgm:t>
    </dgm:pt>
    <dgm:pt modelId="{FC8668E8-C1FE-4559-91AB-C69BAB76421B}" type="sibTrans" cxnId="{8DD34D7F-FFBC-4BDA-B3DF-B4D71D0183E6}">
      <dgm:prSet/>
      <dgm:spPr/>
      <dgm:t>
        <a:bodyPr/>
        <a:lstStyle/>
        <a:p>
          <a:endParaRPr lang="zh-CN" altLang="en-US"/>
        </a:p>
      </dgm:t>
    </dgm:pt>
    <dgm:pt modelId="{BF86E815-9ACA-450C-8593-C3157C189850}" type="pres">
      <dgm:prSet presAssocID="{FEFCEFD4-45B2-4C8D-9635-B2819464FFF9}" presName="linear" presStyleCnt="0">
        <dgm:presLayoutVars>
          <dgm:animLvl val="lvl"/>
          <dgm:resizeHandles val="exact"/>
        </dgm:presLayoutVars>
      </dgm:prSet>
      <dgm:spPr/>
    </dgm:pt>
    <dgm:pt modelId="{1163AEB2-B569-4629-A331-37B3AF0EF4B6}" type="pres">
      <dgm:prSet presAssocID="{9BE32D25-AAA1-4959-A82E-2D13266292E7}" presName="parentText" presStyleLbl="node1" presStyleIdx="0" presStyleCnt="4" custScaleY="62581">
        <dgm:presLayoutVars>
          <dgm:chMax val="0"/>
          <dgm:bulletEnabled val="1"/>
        </dgm:presLayoutVars>
      </dgm:prSet>
      <dgm:spPr/>
    </dgm:pt>
    <dgm:pt modelId="{11DE2E2C-5A60-4D9A-ABE3-97D24A20F28D}" type="pres">
      <dgm:prSet presAssocID="{9BE32D25-AAA1-4959-A82E-2D13266292E7}" presName="childText" presStyleLbl="revTx" presStyleIdx="0" presStyleCnt="3">
        <dgm:presLayoutVars>
          <dgm:bulletEnabled val="1"/>
        </dgm:presLayoutVars>
      </dgm:prSet>
      <dgm:spPr/>
    </dgm:pt>
    <dgm:pt modelId="{38AE6088-14AF-4849-8B78-A9ABB4ECFAC8}" type="pres">
      <dgm:prSet presAssocID="{401261C1-9657-4241-81DD-EB3B5D8AD072}" presName="parentText" presStyleLbl="node1" presStyleIdx="1" presStyleCnt="4" custScaleY="62581">
        <dgm:presLayoutVars>
          <dgm:chMax val="0"/>
          <dgm:bulletEnabled val="1"/>
        </dgm:presLayoutVars>
      </dgm:prSet>
      <dgm:spPr/>
    </dgm:pt>
    <dgm:pt modelId="{32259105-00C6-4469-9D09-0D34F41FAD08}" type="pres">
      <dgm:prSet presAssocID="{401261C1-9657-4241-81DD-EB3B5D8AD072}" presName="childText" presStyleLbl="revTx" presStyleIdx="1" presStyleCnt="3">
        <dgm:presLayoutVars>
          <dgm:bulletEnabled val="1"/>
        </dgm:presLayoutVars>
      </dgm:prSet>
      <dgm:spPr/>
    </dgm:pt>
    <dgm:pt modelId="{AB3BD465-C347-4B69-9917-219BAAC01D6F}" type="pres">
      <dgm:prSet presAssocID="{060DC9DC-0172-48BF-9747-99B5BAF793BE}" presName="parentText" presStyleLbl="node1" presStyleIdx="2" presStyleCnt="4" custScaleY="62581">
        <dgm:presLayoutVars>
          <dgm:chMax val="0"/>
          <dgm:bulletEnabled val="1"/>
        </dgm:presLayoutVars>
      </dgm:prSet>
      <dgm:spPr/>
    </dgm:pt>
    <dgm:pt modelId="{97BF4528-FD69-4B50-A32B-483FD5D690F8}" type="pres">
      <dgm:prSet presAssocID="{060DC9DC-0172-48BF-9747-99B5BAF793BE}" presName="childText" presStyleLbl="revTx" presStyleIdx="2" presStyleCnt="3">
        <dgm:presLayoutVars>
          <dgm:bulletEnabled val="1"/>
        </dgm:presLayoutVars>
      </dgm:prSet>
      <dgm:spPr/>
    </dgm:pt>
    <dgm:pt modelId="{362A5C8D-889D-4BA9-9202-269D7830061C}" type="pres">
      <dgm:prSet presAssocID="{A3453C23-26B2-4C78-A62B-82285631C20B}" presName="parentText" presStyleLbl="node1" presStyleIdx="3" presStyleCnt="4" custScaleY="62581" custLinFactNeighborX="648" custLinFactNeighborY="37707">
        <dgm:presLayoutVars>
          <dgm:chMax val="0"/>
          <dgm:bulletEnabled val="1"/>
        </dgm:presLayoutVars>
      </dgm:prSet>
      <dgm:spPr/>
    </dgm:pt>
  </dgm:ptLst>
  <dgm:cxnLst>
    <dgm:cxn modelId="{FACA6102-5270-4046-8466-691ADAE766E3}" type="presOf" srcId="{8114B21C-937D-46F2-812B-2D6CA79DBE6E}" destId="{97BF4528-FD69-4B50-A32B-483FD5D690F8}" srcOrd="0" destOrd="2" presId="urn:microsoft.com/office/officeart/2005/8/layout/vList2"/>
    <dgm:cxn modelId="{4CA70804-A6B5-4FB9-A41B-FA1B02EF7995}" srcId="{060DC9DC-0172-48BF-9747-99B5BAF793BE}" destId="{96648865-4E24-4035-8903-3D9A0F96DCD0}" srcOrd="1" destOrd="0" parTransId="{D25FAE05-E99E-4C79-9957-0412D8929C6B}" sibTransId="{D0EEFA07-E558-412D-90D6-EE6B4613F664}"/>
    <dgm:cxn modelId="{A4945B0C-B51E-4BFA-9A30-A488791A5772}" type="presOf" srcId="{9775DE29-EA46-4799-9B5B-BF2F0139B8FC}" destId="{11DE2E2C-5A60-4D9A-ABE3-97D24A20F28D}" srcOrd="0" destOrd="1" presId="urn:microsoft.com/office/officeart/2005/8/layout/vList2"/>
    <dgm:cxn modelId="{883A8D0D-8288-45EE-A83E-502D06EDA9B3}" srcId="{060DC9DC-0172-48BF-9747-99B5BAF793BE}" destId="{D2E366B5-6118-49FC-A969-AB7A3D663755}" srcOrd="0" destOrd="0" parTransId="{0A88C566-9159-426B-96D9-70F73F961388}" sibTransId="{75898079-079A-4A37-AB1C-59392730A107}"/>
    <dgm:cxn modelId="{FC572210-E649-444C-A2B2-2A336F7D2D21}" type="presOf" srcId="{A3453C23-26B2-4C78-A62B-82285631C20B}" destId="{362A5C8D-889D-4BA9-9202-269D7830061C}" srcOrd="0" destOrd="0" presId="urn:microsoft.com/office/officeart/2005/8/layout/vList2"/>
    <dgm:cxn modelId="{A8AF6D13-38C4-41DF-B9C6-AA5694957802}" srcId="{FEFCEFD4-45B2-4C8D-9635-B2819464FFF9}" destId="{401261C1-9657-4241-81DD-EB3B5D8AD072}" srcOrd="1" destOrd="0" parTransId="{CD3D6C74-6DAA-43DA-8FEF-4752210B89A3}" sibTransId="{B39BFE8B-38C2-48E9-8E08-492FCB455136}"/>
    <dgm:cxn modelId="{A22D1D36-AB98-4682-A616-B2A979C0FAC3}" type="presOf" srcId="{C335DE19-56B9-419C-8235-9D63EF8A593F}" destId="{11DE2E2C-5A60-4D9A-ABE3-97D24A20F28D}" srcOrd="0" destOrd="0" presId="urn:microsoft.com/office/officeart/2005/8/layout/vList2"/>
    <dgm:cxn modelId="{66F88A62-52B8-4F02-AF61-FF5F0BF20362}" srcId="{401261C1-9657-4241-81DD-EB3B5D8AD072}" destId="{CB653FA4-3987-4F31-8C31-E62AAB03F12C}" srcOrd="1" destOrd="0" parTransId="{48182C64-47F2-4365-8E1A-66E373124285}" sibTransId="{3434CF5A-8590-4302-9AF1-E91F02EBC623}"/>
    <dgm:cxn modelId="{08C98245-FB79-4F3A-9CB9-4DFFE4F17635}" srcId="{FEFCEFD4-45B2-4C8D-9635-B2819464FFF9}" destId="{9BE32D25-AAA1-4959-A82E-2D13266292E7}" srcOrd="0" destOrd="0" parTransId="{18E38A38-9B74-446C-85DC-BE3058A0B819}" sibTransId="{D4D8B663-E561-4861-8E24-49A314530381}"/>
    <dgm:cxn modelId="{5C5CAF46-2EBA-47AF-8A52-C92FE287A134}" type="presOf" srcId="{D2E366B5-6118-49FC-A969-AB7A3D663755}" destId="{97BF4528-FD69-4B50-A32B-483FD5D690F8}" srcOrd="0" destOrd="0" presId="urn:microsoft.com/office/officeart/2005/8/layout/vList2"/>
    <dgm:cxn modelId="{DE54EB4F-62F5-4D1C-BC91-366C1C6982F2}" srcId="{9BE32D25-AAA1-4959-A82E-2D13266292E7}" destId="{9775DE29-EA46-4799-9B5B-BF2F0139B8FC}" srcOrd="1" destOrd="0" parTransId="{915C204A-56BF-4F8C-934F-18E1D0975D24}" sibTransId="{E6B1CAD5-8955-4C79-8FC1-549764EDC15D}"/>
    <dgm:cxn modelId="{59D86C73-1736-4932-8E77-208D1A9F4528}" srcId="{401261C1-9657-4241-81DD-EB3B5D8AD072}" destId="{321EF6A0-1503-4E72-97F5-094A62FB4C25}" srcOrd="0" destOrd="0" parTransId="{2EBAD56C-EF28-408A-A924-B57DC321912E}" sibTransId="{0CC7FD6A-8B99-46E2-B3F5-8837C92EEA88}"/>
    <dgm:cxn modelId="{8DD34D7F-FFBC-4BDA-B3DF-B4D71D0183E6}" srcId="{FEFCEFD4-45B2-4C8D-9635-B2819464FFF9}" destId="{A3453C23-26B2-4C78-A62B-82285631C20B}" srcOrd="3" destOrd="0" parTransId="{DD5D7323-91C5-447F-8B86-1BCFABF6796B}" sibTransId="{FC8668E8-C1FE-4559-91AB-C69BAB76421B}"/>
    <dgm:cxn modelId="{BE0C6386-1478-4296-814E-51EF53878A1F}" srcId="{9BE32D25-AAA1-4959-A82E-2D13266292E7}" destId="{C335DE19-56B9-419C-8235-9D63EF8A593F}" srcOrd="0" destOrd="0" parTransId="{D8366872-5221-4C02-9E3F-0A0539640A66}" sibTransId="{48DDC3C0-F9E3-4759-AFCF-E8B824331039}"/>
    <dgm:cxn modelId="{3D9A2F88-8CAE-48E0-8C49-2CF6402FBBD0}" type="presOf" srcId="{321EF6A0-1503-4E72-97F5-094A62FB4C25}" destId="{32259105-00C6-4469-9D09-0D34F41FAD08}" srcOrd="0" destOrd="0" presId="urn:microsoft.com/office/officeart/2005/8/layout/vList2"/>
    <dgm:cxn modelId="{7503B88C-D4D5-491D-B9ED-F2DD47A72A78}" type="presOf" srcId="{FEFCEFD4-45B2-4C8D-9635-B2819464FFF9}" destId="{BF86E815-9ACA-450C-8593-C3157C189850}" srcOrd="0" destOrd="0" presId="urn:microsoft.com/office/officeart/2005/8/layout/vList2"/>
    <dgm:cxn modelId="{E9ADAF8F-1847-4588-9AE6-0940AAAD052D}" type="presOf" srcId="{9BE32D25-AAA1-4959-A82E-2D13266292E7}" destId="{1163AEB2-B569-4629-A331-37B3AF0EF4B6}" srcOrd="0" destOrd="0" presId="urn:microsoft.com/office/officeart/2005/8/layout/vList2"/>
    <dgm:cxn modelId="{7BF73192-0B70-469D-9D90-AAC161B02C4A}" srcId="{FEFCEFD4-45B2-4C8D-9635-B2819464FFF9}" destId="{060DC9DC-0172-48BF-9747-99B5BAF793BE}" srcOrd="2" destOrd="0" parTransId="{F3867C8A-DC8F-48FD-B1E9-C671C01F2AA5}" sibTransId="{68477F5A-50D8-44E0-95E2-2735D7FE8950}"/>
    <dgm:cxn modelId="{B2AF0297-335A-42A2-9203-E29693EC51F7}" type="presOf" srcId="{401261C1-9657-4241-81DD-EB3B5D8AD072}" destId="{38AE6088-14AF-4849-8B78-A9ABB4ECFAC8}" srcOrd="0" destOrd="0" presId="urn:microsoft.com/office/officeart/2005/8/layout/vList2"/>
    <dgm:cxn modelId="{40D41699-66D5-479B-8F19-DE699D469863}" type="presOf" srcId="{CB653FA4-3987-4F31-8C31-E62AAB03F12C}" destId="{32259105-00C6-4469-9D09-0D34F41FAD08}" srcOrd="0" destOrd="1" presId="urn:microsoft.com/office/officeart/2005/8/layout/vList2"/>
    <dgm:cxn modelId="{EC6F2C99-CAC1-480A-8F2F-12535F4184FA}" type="presOf" srcId="{060DC9DC-0172-48BF-9747-99B5BAF793BE}" destId="{AB3BD465-C347-4B69-9917-219BAAC01D6F}" srcOrd="0" destOrd="0" presId="urn:microsoft.com/office/officeart/2005/8/layout/vList2"/>
    <dgm:cxn modelId="{C54B609B-C019-41D0-8FCE-CF06C56B1406}" type="presOf" srcId="{96648865-4E24-4035-8903-3D9A0F96DCD0}" destId="{97BF4528-FD69-4B50-A32B-483FD5D690F8}" srcOrd="0" destOrd="1" presId="urn:microsoft.com/office/officeart/2005/8/layout/vList2"/>
    <dgm:cxn modelId="{55F2B6AD-9691-42DF-A22A-3100C94DA8F7}" type="presOf" srcId="{04ED5CC5-A48F-40AF-AC53-2DB4B439EA7B}" destId="{32259105-00C6-4469-9D09-0D34F41FAD08}" srcOrd="0" destOrd="4" presId="urn:microsoft.com/office/officeart/2005/8/layout/vList2"/>
    <dgm:cxn modelId="{96F0E9B2-541F-485F-9AA3-DBB43D23B8EB}" type="presOf" srcId="{F03904B7-66ED-4C8F-ADCB-7D58ECC173B9}" destId="{32259105-00C6-4469-9D09-0D34F41FAD08}" srcOrd="0" destOrd="3" presId="urn:microsoft.com/office/officeart/2005/8/layout/vList2"/>
    <dgm:cxn modelId="{99CC94C1-F8F3-4EC7-988B-A3CC39E00488}" type="presOf" srcId="{96319A8A-F905-4C18-971C-00C1781593B2}" destId="{32259105-00C6-4469-9D09-0D34F41FAD08}" srcOrd="0" destOrd="2" presId="urn:microsoft.com/office/officeart/2005/8/layout/vList2"/>
    <dgm:cxn modelId="{86F006C6-3D4F-4FDF-93C7-E059D49729B8}" srcId="{060DC9DC-0172-48BF-9747-99B5BAF793BE}" destId="{8114B21C-937D-46F2-812B-2D6CA79DBE6E}" srcOrd="2" destOrd="0" parTransId="{FFEBC5FF-7383-4F91-8DB7-9B37ABFB9640}" sibTransId="{0CF603FE-7203-4623-AF4D-E1D638C6BD7D}"/>
    <dgm:cxn modelId="{D8CCEDDA-787F-43B0-A84B-8354F3A506CF}" srcId="{401261C1-9657-4241-81DD-EB3B5D8AD072}" destId="{F03904B7-66ED-4C8F-ADCB-7D58ECC173B9}" srcOrd="3" destOrd="0" parTransId="{80224803-4636-4888-AB2F-6419263EC37D}" sibTransId="{78CCDE09-80B6-46F3-94FC-0430D37269D7}"/>
    <dgm:cxn modelId="{47394BDB-20B6-48FD-AAE0-2C48978594B0}" srcId="{401261C1-9657-4241-81DD-EB3B5D8AD072}" destId="{04ED5CC5-A48F-40AF-AC53-2DB4B439EA7B}" srcOrd="4" destOrd="0" parTransId="{D448E9B3-C055-4E29-830B-18FF27B2A2A0}" sibTransId="{6A5ACFBE-015C-4D00-AC04-9DA6FBD23785}"/>
    <dgm:cxn modelId="{082596F1-DFC9-4E77-9ED1-F1E147F09378}" srcId="{401261C1-9657-4241-81DD-EB3B5D8AD072}" destId="{96319A8A-F905-4C18-971C-00C1781593B2}" srcOrd="2" destOrd="0" parTransId="{3A84D3FE-DFBF-4ABB-B092-D28E268CD479}" sibTransId="{4069E3B8-730F-4484-8214-BBC81B4B8A4A}"/>
    <dgm:cxn modelId="{3B96AA57-716A-4AA0-9B9A-1F20D27572EC}" type="presParOf" srcId="{BF86E815-9ACA-450C-8593-C3157C189850}" destId="{1163AEB2-B569-4629-A331-37B3AF0EF4B6}" srcOrd="0" destOrd="0" presId="urn:microsoft.com/office/officeart/2005/8/layout/vList2"/>
    <dgm:cxn modelId="{457FFA38-F4C0-433A-9C02-A56620983620}" type="presParOf" srcId="{BF86E815-9ACA-450C-8593-C3157C189850}" destId="{11DE2E2C-5A60-4D9A-ABE3-97D24A20F28D}" srcOrd="1" destOrd="0" presId="urn:microsoft.com/office/officeart/2005/8/layout/vList2"/>
    <dgm:cxn modelId="{695C7967-0D12-404C-AB4F-4E1364B9097A}" type="presParOf" srcId="{BF86E815-9ACA-450C-8593-C3157C189850}" destId="{38AE6088-14AF-4849-8B78-A9ABB4ECFAC8}" srcOrd="2" destOrd="0" presId="urn:microsoft.com/office/officeart/2005/8/layout/vList2"/>
    <dgm:cxn modelId="{6238F0F6-84D9-4952-AAB2-97DD9E7D517D}" type="presParOf" srcId="{BF86E815-9ACA-450C-8593-C3157C189850}" destId="{32259105-00C6-4469-9D09-0D34F41FAD08}" srcOrd="3" destOrd="0" presId="urn:microsoft.com/office/officeart/2005/8/layout/vList2"/>
    <dgm:cxn modelId="{09B7F52F-762B-451E-B8F2-44005D0AEA6B}" type="presParOf" srcId="{BF86E815-9ACA-450C-8593-C3157C189850}" destId="{AB3BD465-C347-4B69-9917-219BAAC01D6F}" srcOrd="4" destOrd="0" presId="urn:microsoft.com/office/officeart/2005/8/layout/vList2"/>
    <dgm:cxn modelId="{66C4DD81-1182-4729-86E0-8801FC35BBFF}" type="presParOf" srcId="{BF86E815-9ACA-450C-8593-C3157C189850}" destId="{97BF4528-FD69-4B50-A32B-483FD5D690F8}" srcOrd="5" destOrd="0" presId="urn:microsoft.com/office/officeart/2005/8/layout/vList2"/>
    <dgm:cxn modelId="{A360EACF-93B6-433F-B109-4C27781FB514}" type="presParOf" srcId="{BF86E815-9ACA-450C-8593-C3157C189850}" destId="{362A5C8D-889D-4BA9-9202-269D783006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FCEFD4-45B2-4C8D-9635-B2819464FF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BE32D25-AAA1-4959-A82E-2D13266292E7}">
      <dgm:prSet custT="1"/>
      <dgm:spPr>
        <a:solidFill>
          <a:srgbClr val="F1F1F1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01 AI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将重塑软件、赋能行业智能化</a:t>
          </a:r>
        </a:p>
      </dgm:t>
    </dgm:pt>
    <dgm:pt modelId="{18E38A38-9B74-446C-85DC-BE3058A0B819}" type="parTrans" cxnId="{08C98245-FB79-4F3A-9CB9-4DFFE4F17635}">
      <dgm:prSet/>
      <dgm:spPr/>
      <dgm:t>
        <a:bodyPr/>
        <a:lstStyle/>
        <a:p>
          <a:endParaRPr lang="zh-CN" altLang="en-US"/>
        </a:p>
      </dgm:t>
    </dgm:pt>
    <dgm:pt modelId="{D4D8B663-E561-4861-8E24-49A314530381}" type="sibTrans" cxnId="{08C98245-FB79-4F3A-9CB9-4DFFE4F17635}">
      <dgm:prSet/>
      <dgm:spPr/>
      <dgm:t>
        <a:bodyPr/>
        <a:lstStyle/>
        <a:p>
          <a:endParaRPr lang="zh-CN" altLang="en-US"/>
        </a:p>
      </dgm:t>
    </dgm:pt>
    <dgm:pt modelId="{C335DE19-56B9-419C-8235-9D63EF8A593F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大模型的四大技术驱动力，使得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重塑软件成为可见的未来</a:t>
          </a:r>
        </a:p>
      </dgm:t>
    </dgm:pt>
    <dgm:pt modelId="{D8366872-5221-4C02-9E3F-0A0539640A66}" type="parTrans" cxnId="{BE0C6386-1478-4296-814E-51EF53878A1F}">
      <dgm:prSet/>
      <dgm:spPr/>
      <dgm:t>
        <a:bodyPr/>
        <a:lstStyle/>
        <a:p>
          <a:endParaRPr lang="zh-CN" altLang="en-US"/>
        </a:p>
      </dgm:t>
    </dgm:pt>
    <dgm:pt modelId="{48DDC3C0-F9E3-4759-AFCF-E8B824331039}" type="sibTrans" cxnId="{BE0C6386-1478-4296-814E-51EF53878A1F}">
      <dgm:prSet/>
      <dgm:spPr/>
      <dgm:t>
        <a:bodyPr/>
        <a:lstStyle/>
        <a:p>
          <a:endParaRPr lang="zh-CN" altLang="en-US"/>
        </a:p>
      </dgm:t>
    </dgm:pt>
    <dgm:pt modelId="{9775DE29-EA46-4799-9B5B-BF2F0139B8FC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业务视角的变化</a:t>
          </a:r>
          <a:endParaRPr lang="zh-CN" altLang="en-US" sz="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5C204A-56BF-4F8C-934F-18E1D0975D24}" type="parTrans" cxnId="{DE54EB4F-62F5-4D1C-BC91-366C1C6982F2}">
      <dgm:prSet/>
      <dgm:spPr/>
      <dgm:t>
        <a:bodyPr/>
        <a:lstStyle/>
        <a:p>
          <a:endParaRPr lang="zh-CN" altLang="en-US"/>
        </a:p>
      </dgm:t>
    </dgm:pt>
    <dgm:pt modelId="{E6B1CAD5-8955-4C79-8FC1-549764EDC15D}" type="sibTrans" cxnId="{DE54EB4F-62F5-4D1C-BC91-366C1C6982F2}">
      <dgm:prSet/>
      <dgm:spPr/>
      <dgm:t>
        <a:bodyPr/>
        <a:lstStyle/>
        <a:p>
          <a:endParaRPr lang="zh-CN" altLang="en-US"/>
        </a:p>
      </dgm:t>
    </dgm:pt>
    <dgm:pt modelId="{401261C1-9657-4241-81DD-EB3B5D8AD072}">
      <dgm:prSet custT="1"/>
      <dgm:spPr>
        <a:solidFill>
          <a:srgbClr val="F1F1F1"/>
        </a:solidFill>
      </dgm:spPr>
      <dgm:t>
        <a:bodyPr/>
        <a:lstStyle/>
        <a:p>
          <a:r>
            <a: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02 </a:t>
          </a:r>
          <a:r>
            <a:rPr 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大模型的应用落地之路</a:t>
          </a:r>
        </a:p>
      </dgm:t>
    </dgm:pt>
    <dgm:pt modelId="{CD3D6C74-6DAA-43DA-8FEF-4752210B89A3}" type="parTrans" cxnId="{A8AF6D13-38C4-41DF-B9C6-AA5694957802}">
      <dgm:prSet/>
      <dgm:spPr/>
      <dgm:t>
        <a:bodyPr/>
        <a:lstStyle/>
        <a:p>
          <a:endParaRPr lang="zh-CN" altLang="en-US"/>
        </a:p>
      </dgm:t>
    </dgm:pt>
    <dgm:pt modelId="{B39BFE8B-38C2-48E9-8E08-492FCB455136}" type="sibTrans" cxnId="{A8AF6D13-38C4-41DF-B9C6-AA5694957802}">
      <dgm:prSet/>
      <dgm:spPr/>
      <dgm:t>
        <a:bodyPr/>
        <a:lstStyle/>
        <a:p>
          <a:endParaRPr lang="zh-CN" altLang="en-US"/>
        </a:p>
      </dgm:t>
    </dgm:pt>
    <dgm:pt modelId="{321EF6A0-1503-4E72-97F5-094A62FB4C25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提示词工程（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Prompt Engineering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2EBAD56C-EF28-408A-A924-B57DC321912E}" type="parTrans" cxnId="{59D86C73-1736-4932-8E77-208D1A9F4528}">
      <dgm:prSet/>
      <dgm:spPr/>
      <dgm:t>
        <a:bodyPr/>
        <a:lstStyle/>
        <a:p>
          <a:endParaRPr lang="zh-CN" altLang="en-US"/>
        </a:p>
      </dgm:t>
    </dgm:pt>
    <dgm:pt modelId="{0CC7FD6A-8B99-46E2-B3F5-8837C92EEA88}" type="sibTrans" cxnId="{59D86C73-1736-4932-8E77-208D1A9F4528}">
      <dgm:prSet/>
      <dgm:spPr/>
      <dgm:t>
        <a:bodyPr/>
        <a:lstStyle/>
        <a:p>
          <a:endParaRPr lang="zh-CN" altLang="en-US"/>
        </a:p>
      </dgm:t>
    </dgm:pt>
    <dgm:pt modelId="{CB653FA4-3987-4F31-8C31-E62AAB03F12C}">
      <dgm:prSet custT="1"/>
      <dgm:spPr/>
      <dgm:t>
        <a:bodyPr/>
        <a:lstStyle/>
        <a:p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Retrieval-Augmented Generation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与知识库</a:t>
          </a:r>
          <a:endParaRPr lang="zh-CN" sz="14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182C64-47F2-4365-8E1A-66E373124285}" type="parTrans" cxnId="{66F88A62-52B8-4F02-AF61-FF5F0BF20362}">
      <dgm:prSet/>
      <dgm:spPr/>
      <dgm:t>
        <a:bodyPr/>
        <a:lstStyle/>
        <a:p>
          <a:endParaRPr lang="zh-CN" altLang="en-US"/>
        </a:p>
      </dgm:t>
    </dgm:pt>
    <dgm:pt modelId="{3434CF5A-8590-4302-9AF1-E91F02EBC623}" type="sibTrans" cxnId="{66F88A62-52B8-4F02-AF61-FF5F0BF20362}">
      <dgm:prSet/>
      <dgm:spPr/>
      <dgm:t>
        <a:bodyPr/>
        <a:lstStyle/>
        <a:p>
          <a:endParaRPr lang="zh-CN" altLang="en-US"/>
        </a:p>
      </dgm:t>
    </dgm:pt>
    <dgm:pt modelId="{96319A8A-F905-4C18-971C-00C1781593B2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智能体（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 Agent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3A84D3FE-DFBF-4ABB-B092-D28E268CD479}" type="parTrans" cxnId="{082596F1-DFC9-4E77-9ED1-F1E147F09378}">
      <dgm:prSet/>
      <dgm:spPr/>
      <dgm:t>
        <a:bodyPr/>
        <a:lstStyle/>
        <a:p>
          <a:endParaRPr lang="zh-CN" altLang="en-US"/>
        </a:p>
      </dgm:t>
    </dgm:pt>
    <dgm:pt modelId="{4069E3B8-730F-4484-8214-BBC81B4B8A4A}" type="sibTrans" cxnId="{082596F1-DFC9-4E77-9ED1-F1E147F09378}">
      <dgm:prSet/>
      <dgm:spPr/>
      <dgm:t>
        <a:bodyPr/>
        <a:lstStyle/>
        <a:p>
          <a:endParaRPr lang="zh-CN" altLang="en-US"/>
        </a:p>
      </dgm:t>
    </dgm:pt>
    <dgm:pt modelId="{F03904B7-66ED-4C8F-ADCB-7D58ECC173B9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微调（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Fine-tuning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80224803-4636-4888-AB2F-6419263EC37D}" type="parTrans" cxnId="{D8CCEDDA-787F-43B0-A84B-8354F3A506CF}">
      <dgm:prSet/>
      <dgm:spPr/>
      <dgm:t>
        <a:bodyPr/>
        <a:lstStyle/>
        <a:p>
          <a:endParaRPr lang="zh-CN" altLang="en-US"/>
        </a:p>
      </dgm:t>
    </dgm:pt>
    <dgm:pt modelId="{78CCDE09-80B6-46F3-94FC-0430D37269D7}" type="sibTrans" cxnId="{D8CCEDDA-787F-43B0-A84B-8354F3A506CF}">
      <dgm:prSet/>
      <dgm:spPr/>
      <dgm:t>
        <a:bodyPr/>
        <a:lstStyle/>
        <a:p>
          <a:endParaRPr lang="zh-CN" altLang="en-US"/>
        </a:p>
      </dgm:t>
    </dgm:pt>
    <dgm:pt modelId="{04ED5CC5-A48F-40AF-AC53-2DB4B439EA7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函数调用（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Function Calling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48E9B3-C055-4E29-830B-18FF27B2A2A0}" type="parTrans" cxnId="{47394BDB-20B6-48FD-AAE0-2C48978594B0}">
      <dgm:prSet/>
      <dgm:spPr/>
      <dgm:t>
        <a:bodyPr/>
        <a:lstStyle/>
        <a:p>
          <a:endParaRPr lang="zh-CN" altLang="en-US"/>
        </a:p>
      </dgm:t>
    </dgm:pt>
    <dgm:pt modelId="{6A5ACFBE-015C-4D00-AC04-9DA6FBD23785}" type="sibTrans" cxnId="{47394BDB-20B6-48FD-AAE0-2C48978594B0}">
      <dgm:prSet/>
      <dgm:spPr/>
      <dgm:t>
        <a:bodyPr/>
        <a:lstStyle/>
        <a:p>
          <a:endParaRPr lang="zh-CN" altLang="en-US"/>
        </a:p>
      </dgm:t>
    </dgm:pt>
    <dgm:pt modelId="{060DC9DC-0172-48BF-9747-99B5BAF793BE}">
      <dgm:prSet custT="1"/>
      <dgm:spPr>
        <a:solidFill>
          <a:srgbClr val="F1F1F1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03 RAG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：当下性价比最高的</a:t>
          </a:r>
          <a:r>
            <a:rPr 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LLM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落地方案</a:t>
          </a:r>
        </a:p>
      </dgm:t>
    </dgm:pt>
    <dgm:pt modelId="{F3867C8A-DC8F-48FD-B1E9-C671C01F2AA5}" type="parTrans" cxnId="{7BF73192-0B70-469D-9D90-AAC161B02C4A}">
      <dgm:prSet/>
      <dgm:spPr/>
      <dgm:t>
        <a:bodyPr/>
        <a:lstStyle/>
        <a:p>
          <a:endParaRPr lang="zh-CN" altLang="en-US"/>
        </a:p>
      </dgm:t>
    </dgm:pt>
    <dgm:pt modelId="{68477F5A-50D8-44E0-95E2-2735D7FE8950}" type="sibTrans" cxnId="{7BF73192-0B70-469D-9D90-AAC161B02C4A}">
      <dgm:prSet/>
      <dgm:spPr/>
      <dgm:t>
        <a:bodyPr/>
        <a:lstStyle/>
        <a:p>
          <a:endParaRPr lang="zh-CN" altLang="en-US"/>
        </a:p>
      </dgm:t>
    </dgm:pt>
    <dgm:pt modelId="{D2E366B5-6118-49FC-A969-AB7A3D663755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华为云客服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助手的大模型实践</a:t>
          </a:r>
        </a:p>
      </dgm:t>
    </dgm:pt>
    <dgm:pt modelId="{0A88C566-9159-426B-96D9-70F73F961388}" type="parTrans" cxnId="{883A8D0D-8288-45EE-A83E-502D06EDA9B3}">
      <dgm:prSet/>
      <dgm:spPr/>
      <dgm:t>
        <a:bodyPr/>
        <a:lstStyle/>
        <a:p>
          <a:endParaRPr lang="zh-CN" altLang="en-US"/>
        </a:p>
      </dgm:t>
    </dgm:pt>
    <dgm:pt modelId="{75898079-079A-4A37-AB1C-59392730A107}" type="sibTrans" cxnId="{883A8D0D-8288-45EE-A83E-502D06EDA9B3}">
      <dgm:prSet/>
      <dgm:spPr/>
      <dgm:t>
        <a:bodyPr/>
        <a:lstStyle/>
        <a:p>
          <a:endParaRPr lang="zh-CN" altLang="en-US"/>
        </a:p>
      </dgm:t>
    </dgm:pt>
    <dgm:pt modelId="{96648865-4E24-4035-8903-3D9A0F96DCD0}">
      <dgm:prSet custT="1"/>
      <dgm:spPr/>
      <dgm:t>
        <a:bodyPr/>
        <a:lstStyle/>
        <a:p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工程化的挑战</a:t>
          </a:r>
        </a:p>
      </dgm:t>
    </dgm:pt>
    <dgm:pt modelId="{D25FAE05-E99E-4C79-9957-0412D8929C6B}" type="parTrans" cxnId="{4CA70804-A6B5-4FB9-A41B-FA1B02EF7995}">
      <dgm:prSet/>
      <dgm:spPr/>
      <dgm:t>
        <a:bodyPr/>
        <a:lstStyle/>
        <a:p>
          <a:endParaRPr lang="zh-CN" altLang="en-US"/>
        </a:p>
      </dgm:t>
    </dgm:pt>
    <dgm:pt modelId="{D0EEFA07-E558-412D-90D6-EE6B4613F664}" type="sibTrans" cxnId="{4CA70804-A6B5-4FB9-A41B-FA1B02EF7995}">
      <dgm:prSet/>
      <dgm:spPr/>
      <dgm:t>
        <a:bodyPr/>
        <a:lstStyle/>
        <a:p>
          <a:endParaRPr lang="zh-CN" altLang="en-US"/>
        </a:p>
      </dgm:t>
    </dgm:pt>
    <dgm:pt modelId="{8114B21C-937D-46F2-812B-2D6CA79DBE6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更多落地案例</a:t>
          </a:r>
        </a:p>
      </dgm:t>
    </dgm:pt>
    <dgm:pt modelId="{FFEBC5FF-7383-4F91-8DB7-9B37ABFB9640}" type="parTrans" cxnId="{86F006C6-3D4F-4FDF-93C7-E059D49729B8}">
      <dgm:prSet/>
      <dgm:spPr/>
      <dgm:t>
        <a:bodyPr/>
        <a:lstStyle/>
        <a:p>
          <a:endParaRPr lang="zh-CN" altLang="en-US"/>
        </a:p>
      </dgm:t>
    </dgm:pt>
    <dgm:pt modelId="{0CF603FE-7203-4623-AF4D-E1D638C6BD7D}" type="sibTrans" cxnId="{86F006C6-3D4F-4FDF-93C7-E059D49729B8}">
      <dgm:prSet/>
      <dgm:spPr/>
      <dgm:t>
        <a:bodyPr/>
        <a:lstStyle/>
        <a:p>
          <a:endParaRPr lang="zh-CN" altLang="en-US"/>
        </a:p>
      </dgm:t>
    </dgm:pt>
    <dgm:pt modelId="{A3453C23-26B2-4C78-A62B-82285631C20B}">
      <dgm:prSet custT="1"/>
      <dgm:spPr>
        <a:solidFill>
          <a:srgbClr val="F1F1F1"/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04 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心得体会</a:t>
          </a:r>
        </a:p>
      </dgm:t>
    </dgm:pt>
    <dgm:pt modelId="{DD5D7323-91C5-447F-8B86-1BCFABF6796B}" type="parTrans" cxnId="{8DD34D7F-FFBC-4BDA-B3DF-B4D71D0183E6}">
      <dgm:prSet/>
      <dgm:spPr/>
      <dgm:t>
        <a:bodyPr/>
        <a:lstStyle/>
        <a:p>
          <a:endParaRPr lang="zh-CN" altLang="en-US"/>
        </a:p>
      </dgm:t>
    </dgm:pt>
    <dgm:pt modelId="{FC8668E8-C1FE-4559-91AB-C69BAB76421B}" type="sibTrans" cxnId="{8DD34D7F-FFBC-4BDA-B3DF-B4D71D0183E6}">
      <dgm:prSet/>
      <dgm:spPr/>
      <dgm:t>
        <a:bodyPr/>
        <a:lstStyle/>
        <a:p>
          <a:endParaRPr lang="zh-CN" altLang="en-US"/>
        </a:p>
      </dgm:t>
    </dgm:pt>
    <dgm:pt modelId="{BF86E815-9ACA-450C-8593-C3157C189850}" type="pres">
      <dgm:prSet presAssocID="{FEFCEFD4-45B2-4C8D-9635-B2819464FFF9}" presName="linear" presStyleCnt="0">
        <dgm:presLayoutVars>
          <dgm:animLvl val="lvl"/>
          <dgm:resizeHandles val="exact"/>
        </dgm:presLayoutVars>
      </dgm:prSet>
      <dgm:spPr/>
    </dgm:pt>
    <dgm:pt modelId="{1163AEB2-B569-4629-A331-37B3AF0EF4B6}" type="pres">
      <dgm:prSet presAssocID="{9BE32D25-AAA1-4959-A82E-2D13266292E7}" presName="parentText" presStyleLbl="node1" presStyleIdx="0" presStyleCnt="4" custScaleY="62581">
        <dgm:presLayoutVars>
          <dgm:chMax val="0"/>
          <dgm:bulletEnabled val="1"/>
        </dgm:presLayoutVars>
      </dgm:prSet>
      <dgm:spPr/>
    </dgm:pt>
    <dgm:pt modelId="{11DE2E2C-5A60-4D9A-ABE3-97D24A20F28D}" type="pres">
      <dgm:prSet presAssocID="{9BE32D25-AAA1-4959-A82E-2D13266292E7}" presName="childText" presStyleLbl="revTx" presStyleIdx="0" presStyleCnt="3">
        <dgm:presLayoutVars>
          <dgm:bulletEnabled val="1"/>
        </dgm:presLayoutVars>
      </dgm:prSet>
      <dgm:spPr/>
    </dgm:pt>
    <dgm:pt modelId="{38AE6088-14AF-4849-8B78-A9ABB4ECFAC8}" type="pres">
      <dgm:prSet presAssocID="{401261C1-9657-4241-81DD-EB3B5D8AD072}" presName="parentText" presStyleLbl="node1" presStyleIdx="1" presStyleCnt="4" custScaleY="62581">
        <dgm:presLayoutVars>
          <dgm:chMax val="0"/>
          <dgm:bulletEnabled val="1"/>
        </dgm:presLayoutVars>
      </dgm:prSet>
      <dgm:spPr/>
    </dgm:pt>
    <dgm:pt modelId="{32259105-00C6-4469-9D09-0D34F41FAD08}" type="pres">
      <dgm:prSet presAssocID="{401261C1-9657-4241-81DD-EB3B5D8AD072}" presName="childText" presStyleLbl="revTx" presStyleIdx="1" presStyleCnt="3">
        <dgm:presLayoutVars>
          <dgm:bulletEnabled val="1"/>
        </dgm:presLayoutVars>
      </dgm:prSet>
      <dgm:spPr/>
    </dgm:pt>
    <dgm:pt modelId="{AB3BD465-C347-4B69-9917-219BAAC01D6F}" type="pres">
      <dgm:prSet presAssocID="{060DC9DC-0172-48BF-9747-99B5BAF793BE}" presName="parentText" presStyleLbl="node1" presStyleIdx="2" presStyleCnt="4" custScaleY="62581">
        <dgm:presLayoutVars>
          <dgm:chMax val="0"/>
          <dgm:bulletEnabled val="1"/>
        </dgm:presLayoutVars>
      </dgm:prSet>
      <dgm:spPr/>
    </dgm:pt>
    <dgm:pt modelId="{97BF4528-FD69-4B50-A32B-483FD5D690F8}" type="pres">
      <dgm:prSet presAssocID="{060DC9DC-0172-48BF-9747-99B5BAF793BE}" presName="childText" presStyleLbl="revTx" presStyleIdx="2" presStyleCnt="3">
        <dgm:presLayoutVars>
          <dgm:bulletEnabled val="1"/>
        </dgm:presLayoutVars>
      </dgm:prSet>
      <dgm:spPr/>
    </dgm:pt>
    <dgm:pt modelId="{362A5C8D-889D-4BA9-9202-269D7830061C}" type="pres">
      <dgm:prSet presAssocID="{A3453C23-26B2-4C78-A62B-82285631C20B}" presName="parentText" presStyleLbl="node1" presStyleIdx="3" presStyleCnt="4" custScaleY="62581" custLinFactNeighborX="648" custLinFactNeighborY="37707">
        <dgm:presLayoutVars>
          <dgm:chMax val="0"/>
          <dgm:bulletEnabled val="1"/>
        </dgm:presLayoutVars>
      </dgm:prSet>
      <dgm:spPr/>
    </dgm:pt>
  </dgm:ptLst>
  <dgm:cxnLst>
    <dgm:cxn modelId="{FACA6102-5270-4046-8466-691ADAE766E3}" type="presOf" srcId="{8114B21C-937D-46F2-812B-2D6CA79DBE6E}" destId="{97BF4528-FD69-4B50-A32B-483FD5D690F8}" srcOrd="0" destOrd="2" presId="urn:microsoft.com/office/officeart/2005/8/layout/vList2"/>
    <dgm:cxn modelId="{4CA70804-A6B5-4FB9-A41B-FA1B02EF7995}" srcId="{060DC9DC-0172-48BF-9747-99B5BAF793BE}" destId="{96648865-4E24-4035-8903-3D9A0F96DCD0}" srcOrd="1" destOrd="0" parTransId="{D25FAE05-E99E-4C79-9957-0412D8929C6B}" sibTransId="{D0EEFA07-E558-412D-90D6-EE6B4613F664}"/>
    <dgm:cxn modelId="{A4945B0C-B51E-4BFA-9A30-A488791A5772}" type="presOf" srcId="{9775DE29-EA46-4799-9B5B-BF2F0139B8FC}" destId="{11DE2E2C-5A60-4D9A-ABE3-97D24A20F28D}" srcOrd="0" destOrd="1" presId="urn:microsoft.com/office/officeart/2005/8/layout/vList2"/>
    <dgm:cxn modelId="{883A8D0D-8288-45EE-A83E-502D06EDA9B3}" srcId="{060DC9DC-0172-48BF-9747-99B5BAF793BE}" destId="{D2E366B5-6118-49FC-A969-AB7A3D663755}" srcOrd="0" destOrd="0" parTransId="{0A88C566-9159-426B-96D9-70F73F961388}" sibTransId="{75898079-079A-4A37-AB1C-59392730A107}"/>
    <dgm:cxn modelId="{FC572210-E649-444C-A2B2-2A336F7D2D21}" type="presOf" srcId="{A3453C23-26B2-4C78-A62B-82285631C20B}" destId="{362A5C8D-889D-4BA9-9202-269D7830061C}" srcOrd="0" destOrd="0" presId="urn:microsoft.com/office/officeart/2005/8/layout/vList2"/>
    <dgm:cxn modelId="{A8AF6D13-38C4-41DF-B9C6-AA5694957802}" srcId="{FEFCEFD4-45B2-4C8D-9635-B2819464FFF9}" destId="{401261C1-9657-4241-81DD-EB3B5D8AD072}" srcOrd="1" destOrd="0" parTransId="{CD3D6C74-6DAA-43DA-8FEF-4752210B89A3}" sibTransId="{B39BFE8B-38C2-48E9-8E08-492FCB455136}"/>
    <dgm:cxn modelId="{A22D1D36-AB98-4682-A616-B2A979C0FAC3}" type="presOf" srcId="{C335DE19-56B9-419C-8235-9D63EF8A593F}" destId="{11DE2E2C-5A60-4D9A-ABE3-97D24A20F28D}" srcOrd="0" destOrd="0" presId="urn:microsoft.com/office/officeart/2005/8/layout/vList2"/>
    <dgm:cxn modelId="{66F88A62-52B8-4F02-AF61-FF5F0BF20362}" srcId="{401261C1-9657-4241-81DD-EB3B5D8AD072}" destId="{CB653FA4-3987-4F31-8C31-E62AAB03F12C}" srcOrd="1" destOrd="0" parTransId="{48182C64-47F2-4365-8E1A-66E373124285}" sibTransId="{3434CF5A-8590-4302-9AF1-E91F02EBC623}"/>
    <dgm:cxn modelId="{08C98245-FB79-4F3A-9CB9-4DFFE4F17635}" srcId="{FEFCEFD4-45B2-4C8D-9635-B2819464FFF9}" destId="{9BE32D25-AAA1-4959-A82E-2D13266292E7}" srcOrd="0" destOrd="0" parTransId="{18E38A38-9B74-446C-85DC-BE3058A0B819}" sibTransId="{D4D8B663-E561-4861-8E24-49A314530381}"/>
    <dgm:cxn modelId="{5C5CAF46-2EBA-47AF-8A52-C92FE287A134}" type="presOf" srcId="{D2E366B5-6118-49FC-A969-AB7A3D663755}" destId="{97BF4528-FD69-4B50-A32B-483FD5D690F8}" srcOrd="0" destOrd="0" presId="urn:microsoft.com/office/officeart/2005/8/layout/vList2"/>
    <dgm:cxn modelId="{DE54EB4F-62F5-4D1C-BC91-366C1C6982F2}" srcId="{9BE32D25-AAA1-4959-A82E-2D13266292E7}" destId="{9775DE29-EA46-4799-9B5B-BF2F0139B8FC}" srcOrd="1" destOrd="0" parTransId="{915C204A-56BF-4F8C-934F-18E1D0975D24}" sibTransId="{E6B1CAD5-8955-4C79-8FC1-549764EDC15D}"/>
    <dgm:cxn modelId="{59D86C73-1736-4932-8E77-208D1A9F4528}" srcId="{401261C1-9657-4241-81DD-EB3B5D8AD072}" destId="{321EF6A0-1503-4E72-97F5-094A62FB4C25}" srcOrd="0" destOrd="0" parTransId="{2EBAD56C-EF28-408A-A924-B57DC321912E}" sibTransId="{0CC7FD6A-8B99-46E2-B3F5-8837C92EEA88}"/>
    <dgm:cxn modelId="{8DD34D7F-FFBC-4BDA-B3DF-B4D71D0183E6}" srcId="{FEFCEFD4-45B2-4C8D-9635-B2819464FFF9}" destId="{A3453C23-26B2-4C78-A62B-82285631C20B}" srcOrd="3" destOrd="0" parTransId="{DD5D7323-91C5-447F-8B86-1BCFABF6796B}" sibTransId="{FC8668E8-C1FE-4559-91AB-C69BAB76421B}"/>
    <dgm:cxn modelId="{BE0C6386-1478-4296-814E-51EF53878A1F}" srcId="{9BE32D25-AAA1-4959-A82E-2D13266292E7}" destId="{C335DE19-56B9-419C-8235-9D63EF8A593F}" srcOrd="0" destOrd="0" parTransId="{D8366872-5221-4C02-9E3F-0A0539640A66}" sibTransId="{48DDC3C0-F9E3-4759-AFCF-E8B824331039}"/>
    <dgm:cxn modelId="{3D9A2F88-8CAE-48E0-8C49-2CF6402FBBD0}" type="presOf" srcId="{321EF6A0-1503-4E72-97F5-094A62FB4C25}" destId="{32259105-00C6-4469-9D09-0D34F41FAD08}" srcOrd="0" destOrd="0" presId="urn:microsoft.com/office/officeart/2005/8/layout/vList2"/>
    <dgm:cxn modelId="{7503B88C-D4D5-491D-B9ED-F2DD47A72A78}" type="presOf" srcId="{FEFCEFD4-45B2-4C8D-9635-B2819464FFF9}" destId="{BF86E815-9ACA-450C-8593-C3157C189850}" srcOrd="0" destOrd="0" presId="urn:microsoft.com/office/officeart/2005/8/layout/vList2"/>
    <dgm:cxn modelId="{E9ADAF8F-1847-4588-9AE6-0940AAAD052D}" type="presOf" srcId="{9BE32D25-AAA1-4959-A82E-2D13266292E7}" destId="{1163AEB2-B569-4629-A331-37B3AF0EF4B6}" srcOrd="0" destOrd="0" presId="urn:microsoft.com/office/officeart/2005/8/layout/vList2"/>
    <dgm:cxn modelId="{7BF73192-0B70-469D-9D90-AAC161B02C4A}" srcId="{FEFCEFD4-45B2-4C8D-9635-B2819464FFF9}" destId="{060DC9DC-0172-48BF-9747-99B5BAF793BE}" srcOrd="2" destOrd="0" parTransId="{F3867C8A-DC8F-48FD-B1E9-C671C01F2AA5}" sibTransId="{68477F5A-50D8-44E0-95E2-2735D7FE8950}"/>
    <dgm:cxn modelId="{B2AF0297-335A-42A2-9203-E29693EC51F7}" type="presOf" srcId="{401261C1-9657-4241-81DD-EB3B5D8AD072}" destId="{38AE6088-14AF-4849-8B78-A9ABB4ECFAC8}" srcOrd="0" destOrd="0" presId="urn:microsoft.com/office/officeart/2005/8/layout/vList2"/>
    <dgm:cxn modelId="{40D41699-66D5-479B-8F19-DE699D469863}" type="presOf" srcId="{CB653FA4-3987-4F31-8C31-E62AAB03F12C}" destId="{32259105-00C6-4469-9D09-0D34F41FAD08}" srcOrd="0" destOrd="1" presId="urn:microsoft.com/office/officeart/2005/8/layout/vList2"/>
    <dgm:cxn modelId="{EC6F2C99-CAC1-480A-8F2F-12535F4184FA}" type="presOf" srcId="{060DC9DC-0172-48BF-9747-99B5BAF793BE}" destId="{AB3BD465-C347-4B69-9917-219BAAC01D6F}" srcOrd="0" destOrd="0" presId="urn:microsoft.com/office/officeart/2005/8/layout/vList2"/>
    <dgm:cxn modelId="{C54B609B-C019-41D0-8FCE-CF06C56B1406}" type="presOf" srcId="{96648865-4E24-4035-8903-3D9A0F96DCD0}" destId="{97BF4528-FD69-4B50-A32B-483FD5D690F8}" srcOrd="0" destOrd="1" presId="urn:microsoft.com/office/officeart/2005/8/layout/vList2"/>
    <dgm:cxn modelId="{55F2B6AD-9691-42DF-A22A-3100C94DA8F7}" type="presOf" srcId="{04ED5CC5-A48F-40AF-AC53-2DB4B439EA7B}" destId="{32259105-00C6-4469-9D09-0D34F41FAD08}" srcOrd="0" destOrd="4" presId="urn:microsoft.com/office/officeart/2005/8/layout/vList2"/>
    <dgm:cxn modelId="{96F0E9B2-541F-485F-9AA3-DBB43D23B8EB}" type="presOf" srcId="{F03904B7-66ED-4C8F-ADCB-7D58ECC173B9}" destId="{32259105-00C6-4469-9D09-0D34F41FAD08}" srcOrd="0" destOrd="3" presId="urn:microsoft.com/office/officeart/2005/8/layout/vList2"/>
    <dgm:cxn modelId="{99CC94C1-F8F3-4EC7-988B-A3CC39E00488}" type="presOf" srcId="{96319A8A-F905-4C18-971C-00C1781593B2}" destId="{32259105-00C6-4469-9D09-0D34F41FAD08}" srcOrd="0" destOrd="2" presId="urn:microsoft.com/office/officeart/2005/8/layout/vList2"/>
    <dgm:cxn modelId="{86F006C6-3D4F-4FDF-93C7-E059D49729B8}" srcId="{060DC9DC-0172-48BF-9747-99B5BAF793BE}" destId="{8114B21C-937D-46F2-812B-2D6CA79DBE6E}" srcOrd="2" destOrd="0" parTransId="{FFEBC5FF-7383-4F91-8DB7-9B37ABFB9640}" sibTransId="{0CF603FE-7203-4623-AF4D-E1D638C6BD7D}"/>
    <dgm:cxn modelId="{D8CCEDDA-787F-43B0-A84B-8354F3A506CF}" srcId="{401261C1-9657-4241-81DD-EB3B5D8AD072}" destId="{F03904B7-66ED-4C8F-ADCB-7D58ECC173B9}" srcOrd="3" destOrd="0" parTransId="{80224803-4636-4888-AB2F-6419263EC37D}" sibTransId="{78CCDE09-80B6-46F3-94FC-0430D37269D7}"/>
    <dgm:cxn modelId="{47394BDB-20B6-48FD-AAE0-2C48978594B0}" srcId="{401261C1-9657-4241-81DD-EB3B5D8AD072}" destId="{04ED5CC5-A48F-40AF-AC53-2DB4B439EA7B}" srcOrd="4" destOrd="0" parTransId="{D448E9B3-C055-4E29-830B-18FF27B2A2A0}" sibTransId="{6A5ACFBE-015C-4D00-AC04-9DA6FBD23785}"/>
    <dgm:cxn modelId="{082596F1-DFC9-4E77-9ED1-F1E147F09378}" srcId="{401261C1-9657-4241-81DD-EB3B5D8AD072}" destId="{96319A8A-F905-4C18-971C-00C1781593B2}" srcOrd="2" destOrd="0" parTransId="{3A84D3FE-DFBF-4ABB-B092-D28E268CD479}" sibTransId="{4069E3B8-730F-4484-8214-BBC81B4B8A4A}"/>
    <dgm:cxn modelId="{3B96AA57-716A-4AA0-9B9A-1F20D27572EC}" type="presParOf" srcId="{BF86E815-9ACA-450C-8593-C3157C189850}" destId="{1163AEB2-B569-4629-A331-37B3AF0EF4B6}" srcOrd="0" destOrd="0" presId="urn:microsoft.com/office/officeart/2005/8/layout/vList2"/>
    <dgm:cxn modelId="{457FFA38-F4C0-433A-9C02-A56620983620}" type="presParOf" srcId="{BF86E815-9ACA-450C-8593-C3157C189850}" destId="{11DE2E2C-5A60-4D9A-ABE3-97D24A20F28D}" srcOrd="1" destOrd="0" presId="urn:microsoft.com/office/officeart/2005/8/layout/vList2"/>
    <dgm:cxn modelId="{695C7967-0D12-404C-AB4F-4E1364B9097A}" type="presParOf" srcId="{BF86E815-9ACA-450C-8593-C3157C189850}" destId="{38AE6088-14AF-4849-8B78-A9ABB4ECFAC8}" srcOrd="2" destOrd="0" presId="urn:microsoft.com/office/officeart/2005/8/layout/vList2"/>
    <dgm:cxn modelId="{6238F0F6-84D9-4952-AAB2-97DD9E7D517D}" type="presParOf" srcId="{BF86E815-9ACA-450C-8593-C3157C189850}" destId="{32259105-00C6-4469-9D09-0D34F41FAD08}" srcOrd="3" destOrd="0" presId="urn:microsoft.com/office/officeart/2005/8/layout/vList2"/>
    <dgm:cxn modelId="{09B7F52F-762B-451E-B8F2-44005D0AEA6B}" type="presParOf" srcId="{BF86E815-9ACA-450C-8593-C3157C189850}" destId="{AB3BD465-C347-4B69-9917-219BAAC01D6F}" srcOrd="4" destOrd="0" presId="urn:microsoft.com/office/officeart/2005/8/layout/vList2"/>
    <dgm:cxn modelId="{66C4DD81-1182-4729-86E0-8801FC35BBFF}" type="presParOf" srcId="{BF86E815-9ACA-450C-8593-C3157C189850}" destId="{97BF4528-FD69-4B50-A32B-483FD5D690F8}" srcOrd="5" destOrd="0" presId="urn:microsoft.com/office/officeart/2005/8/layout/vList2"/>
    <dgm:cxn modelId="{A360EACF-93B6-433F-B109-4C27781FB514}" type="presParOf" srcId="{BF86E815-9ACA-450C-8593-C3157C189850}" destId="{362A5C8D-889D-4BA9-9202-269D783006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FCEFD4-45B2-4C8D-9635-B2819464FF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BE32D25-AAA1-4959-A82E-2D13266292E7}">
      <dgm:prSet custT="1"/>
      <dgm:spPr>
        <a:solidFill>
          <a:srgbClr val="F1F1F1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01 AI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将重塑软件、赋能行业智能化</a:t>
          </a:r>
        </a:p>
      </dgm:t>
    </dgm:pt>
    <dgm:pt modelId="{18E38A38-9B74-446C-85DC-BE3058A0B819}" type="parTrans" cxnId="{08C98245-FB79-4F3A-9CB9-4DFFE4F17635}">
      <dgm:prSet/>
      <dgm:spPr/>
      <dgm:t>
        <a:bodyPr/>
        <a:lstStyle/>
        <a:p>
          <a:endParaRPr lang="zh-CN" altLang="en-US"/>
        </a:p>
      </dgm:t>
    </dgm:pt>
    <dgm:pt modelId="{D4D8B663-E561-4861-8E24-49A314530381}" type="sibTrans" cxnId="{08C98245-FB79-4F3A-9CB9-4DFFE4F17635}">
      <dgm:prSet/>
      <dgm:spPr/>
      <dgm:t>
        <a:bodyPr/>
        <a:lstStyle/>
        <a:p>
          <a:endParaRPr lang="zh-CN" altLang="en-US"/>
        </a:p>
      </dgm:t>
    </dgm:pt>
    <dgm:pt modelId="{C335DE19-56B9-419C-8235-9D63EF8A593F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大模型的四大技术驱动力，使得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重塑软件成为可见的未来</a:t>
          </a:r>
        </a:p>
      </dgm:t>
    </dgm:pt>
    <dgm:pt modelId="{D8366872-5221-4C02-9E3F-0A0539640A66}" type="parTrans" cxnId="{BE0C6386-1478-4296-814E-51EF53878A1F}">
      <dgm:prSet/>
      <dgm:spPr/>
      <dgm:t>
        <a:bodyPr/>
        <a:lstStyle/>
        <a:p>
          <a:endParaRPr lang="zh-CN" altLang="en-US"/>
        </a:p>
      </dgm:t>
    </dgm:pt>
    <dgm:pt modelId="{48DDC3C0-F9E3-4759-AFCF-E8B824331039}" type="sibTrans" cxnId="{BE0C6386-1478-4296-814E-51EF53878A1F}">
      <dgm:prSet/>
      <dgm:spPr/>
      <dgm:t>
        <a:bodyPr/>
        <a:lstStyle/>
        <a:p>
          <a:endParaRPr lang="zh-CN" altLang="en-US"/>
        </a:p>
      </dgm:t>
    </dgm:pt>
    <dgm:pt modelId="{9775DE29-EA46-4799-9B5B-BF2F0139B8FC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业务视角的变化</a:t>
          </a:r>
          <a:endParaRPr lang="zh-CN" altLang="en-US" sz="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5C204A-56BF-4F8C-934F-18E1D0975D24}" type="parTrans" cxnId="{DE54EB4F-62F5-4D1C-BC91-366C1C6982F2}">
      <dgm:prSet/>
      <dgm:spPr/>
      <dgm:t>
        <a:bodyPr/>
        <a:lstStyle/>
        <a:p>
          <a:endParaRPr lang="zh-CN" altLang="en-US"/>
        </a:p>
      </dgm:t>
    </dgm:pt>
    <dgm:pt modelId="{E6B1CAD5-8955-4C79-8FC1-549764EDC15D}" type="sibTrans" cxnId="{DE54EB4F-62F5-4D1C-BC91-366C1C6982F2}">
      <dgm:prSet/>
      <dgm:spPr/>
      <dgm:t>
        <a:bodyPr/>
        <a:lstStyle/>
        <a:p>
          <a:endParaRPr lang="zh-CN" altLang="en-US"/>
        </a:p>
      </dgm:t>
    </dgm:pt>
    <dgm:pt modelId="{401261C1-9657-4241-81DD-EB3B5D8AD072}">
      <dgm:prSet custT="1"/>
      <dgm:spPr>
        <a:solidFill>
          <a:srgbClr val="F1F1F1"/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02 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大模型的应用落地之路</a:t>
          </a:r>
        </a:p>
      </dgm:t>
    </dgm:pt>
    <dgm:pt modelId="{CD3D6C74-6DAA-43DA-8FEF-4752210B89A3}" type="parTrans" cxnId="{A8AF6D13-38C4-41DF-B9C6-AA5694957802}">
      <dgm:prSet/>
      <dgm:spPr/>
      <dgm:t>
        <a:bodyPr/>
        <a:lstStyle/>
        <a:p>
          <a:endParaRPr lang="zh-CN" altLang="en-US"/>
        </a:p>
      </dgm:t>
    </dgm:pt>
    <dgm:pt modelId="{B39BFE8B-38C2-48E9-8E08-492FCB455136}" type="sibTrans" cxnId="{A8AF6D13-38C4-41DF-B9C6-AA5694957802}">
      <dgm:prSet/>
      <dgm:spPr/>
      <dgm:t>
        <a:bodyPr/>
        <a:lstStyle/>
        <a:p>
          <a:endParaRPr lang="zh-CN" altLang="en-US"/>
        </a:p>
      </dgm:t>
    </dgm:pt>
    <dgm:pt modelId="{321EF6A0-1503-4E72-97F5-094A62FB4C25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提示词工程（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Prompt Engineering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2EBAD56C-EF28-408A-A924-B57DC321912E}" type="parTrans" cxnId="{59D86C73-1736-4932-8E77-208D1A9F4528}">
      <dgm:prSet/>
      <dgm:spPr/>
      <dgm:t>
        <a:bodyPr/>
        <a:lstStyle/>
        <a:p>
          <a:endParaRPr lang="zh-CN" altLang="en-US"/>
        </a:p>
      </dgm:t>
    </dgm:pt>
    <dgm:pt modelId="{0CC7FD6A-8B99-46E2-B3F5-8837C92EEA88}" type="sibTrans" cxnId="{59D86C73-1736-4932-8E77-208D1A9F4528}">
      <dgm:prSet/>
      <dgm:spPr/>
      <dgm:t>
        <a:bodyPr/>
        <a:lstStyle/>
        <a:p>
          <a:endParaRPr lang="zh-CN" altLang="en-US"/>
        </a:p>
      </dgm:t>
    </dgm:pt>
    <dgm:pt modelId="{CB653FA4-3987-4F31-8C31-E62AAB03F12C}">
      <dgm:prSet custT="1"/>
      <dgm:spPr/>
      <dgm:t>
        <a:bodyPr/>
        <a:lstStyle/>
        <a:p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Retrieval-Augmented Generation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与知识库</a:t>
          </a:r>
          <a:endParaRPr lang="zh-CN" sz="14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182C64-47F2-4365-8E1A-66E373124285}" type="parTrans" cxnId="{66F88A62-52B8-4F02-AF61-FF5F0BF20362}">
      <dgm:prSet/>
      <dgm:spPr/>
      <dgm:t>
        <a:bodyPr/>
        <a:lstStyle/>
        <a:p>
          <a:endParaRPr lang="zh-CN" altLang="en-US"/>
        </a:p>
      </dgm:t>
    </dgm:pt>
    <dgm:pt modelId="{3434CF5A-8590-4302-9AF1-E91F02EBC623}" type="sibTrans" cxnId="{66F88A62-52B8-4F02-AF61-FF5F0BF20362}">
      <dgm:prSet/>
      <dgm:spPr/>
      <dgm:t>
        <a:bodyPr/>
        <a:lstStyle/>
        <a:p>
          <a:endParaRPr lang="zh-CN" altLang="en-US"/>
        </a:p>
      </dgm:t>
    </dgm:pt>
    <dgm:pt modelId="{96319A8A-F905-4C18-971C-00C1781593B2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智能体（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 Agent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3A84D3FE-DFBF-4ABB-B092-D28E268CD479}" type="parTrans" cxnId="{082596F1-DFC9-4E77-9ED1-F1E147F09378}">
      <dgm:prSet/>
      <dgm:spPr/>
      <dgm:t>
        <a:bodyPr/>
        <a:lstStyle/>
        <a:p>
          <a:endParaRPr lang="zh-CN" altLang="en-US"/>
        </a:p>
      </dgm:t>
    </dgm:pt>
    <dgm:pt modelId="{4069E3B8-730F-4484-8214-BBC81B4B8A4A}" type="sibTrans" cxnId="{082596F1-DFC9-4E77-9ED1-F1E147F09378}">
      <dgm:prSet/>
      <dgm:spPr/>
      <dgm:t>
        <a:bodyPr/>
        <a:lstStyle/>
        <a:p>
          <a:endParaRPr lang="zh-CN" altLang="en-US"/>
        </a:p>
      </dgm:t>
    </dgm:pt>
    <dgm:pt modelId="{F03904B7-66ED-4C8F-ADCB-7D58ECC173B9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微调（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Fine-tuning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80224803-4636-4888-AB2F-6419263EC37D}" type="parTrans" cxnId="{D8CCEDDA-787F-43B0-A84B-8354F3A506CF}">
      <dgm:prSet/>
      <dgm:spPr/>
      <dgm:t>
        <a:bodyPr/>
        <a:lstStyle/>
        <a:p>
          <a:endParaRPr lang="zh-CN" altLang="en-US"/>
        </a:p>
      </dgm:t>
    </dgm:pt>
    <dgm:pt modelId="{78CCDE09-80B6-46F3-94FC-0430D37269D7}" type="sibTrans" cxnId="{D8CCEDDA-787F-43B0-A84B-8354F3A506CF}">
      <dgm:prSet/>
      <dgm:spPr/>
      <dgm:t>
        <a:bodyPr/>
        <a:lstStyle/>
        <a:p>
          <a:endParaRPr lang="zh-CN" altLang="en-US"/>
        </a:p>
      </dgm:t>
    </dgm:pt>
    <dgm:pt modelId="{04ED5CC5-A48F-40AF-AC53-2DB4B439EA7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函数调用（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Function Calling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48E9B3-C055-4E29-830B-18FF27B2A2A0}" type="parTrans" cxnId="{47394BDB-20B6-48FD-AAE0-2C48978594B0}">
      <dgm:prSet/>
      <dgm:spPr/>
      <dgm:t>
        <a:bodyPr/>
        <a:lstStyle/>
        <a:p>
          <a:endParaRPr lang="zh-CN" altLang="en-US"/>
        </a:p>
      </dgm:t>
    </dgm:pt>
    <dgm:pt modelId="{6A5ACFBE-015C-4D00-AC04-9DA6FBD23785}" type="sibTrans" cxnId="{47394BDB-20B6-48FD-AAE0-2C48978594B0}">
      <dgm:prSet/>
      <dgm:spPr/>
      <dgm:t>
        <a:bodyPr/>
        <a:lstStyle/>
        <a:p>
          <a:endParaRPr lang="zh-CN" altLang="en-US"/>
        </a:p>
      </dgm:t>
    </dgm:pt>
    <dgm:pt modelId="{060DC9DC-0172-48BF-9747-99B5BAF793BE}">
      <dgm:prSet custT="1"/>
      <dgm:spPr>
        <a:solidFill>
          <a:srgbClr val="F1F1F1"/>
        </a:solidFill>
      </dgm:spPr>
      <dgm:t>
        <a:bodyPr/>
        <a:lstStyle/>
        <a:p>
          <a:r>
            <a:rPr 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03 RAG</a:t>
          </a:r>
          <a:r>
            <a:rPr 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：当下性价比最高的</a:t>
          </a:r>
          <a:r>
            <a:rPr 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LLM</a:t>
          </a:r>
          <a:r>
            <a:rPr 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落地方案</a:t>
          </a:r>
        </a:p>
      </dgm:t>
    </dgm:pt>
    <dgm:pt modelId="{F3867C8A-DC8F-48FD-B1E9-C671C01F2AA5}" type="parTrans" cxnId="{7BF73192-0B70-469D-9D90-AAC161B02C4A}">
      <dgm:prSet/>
      <dgm:spPr/>
      <dgm:t>
        <a:bodyPr/>
        <a:lstStyle/>
        <a:p>
          <a:endParaRPr lang="zh-CN" altLang="en-US"/>
        </a:p>
      </dgm:t>
    </dgm:pt>
    <dgm:pt modelId="{68477F5A-50D8-44E0-95E2-2735D7FE8950}" type="sibTrans" cxnId="{7BF73192-0B70-469D-9D90-AAC161B02C4A}">
      <dgm:prSet/>
      <dgm:spPr/>
      <dgm:t>
        <a:bodyPr/>
        <a:lstStyle/>
        <a:p>
          <a:endParaRPr lang="zh-CN" altLang="en-US"/>
        </a:p>
      </dgm:t>
    </dgm:pt>
    <dgm:pt modelId="{D2E366B5-6118-49FC-A969-AB7A3D663755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华为云客服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助手的大模型实践</a:t>
          </a:r>
        </a:p>
      </dgm:t>
    </dgm:pt>
    <dgm:pt modelId="{0A88C566-9159-426B-96D9-70F73F961388}" type="parTrans" cxnId="{883A8D0D-8288-45EE-A83E-502D06EDA9B3}">
      <dgm:prSet/>
      <dgm:spPr/>
      <dgm:t>
        <a:bodyPr/>
        <a:lstStyle/>
        <a:p>
          <a:endParaRPr lang="zh-CN" altLang="en-US"/>
        </a:p>
      </dgm:t>
    </dgm:pt>
    <dgm:pt modelId="{75898079-079A-4A37-AB1C-59392730A107}" type="sibTrans" cxnId="{883A8D0D-8288-45EE-A83E-502D06EDA9B3}">
      <dgm:prSet/>
      <dgm:spPr/>
      <dgm:t>
        <a:bodyPr/>
        <a:lstStyle/>
        <a:p>
          <a:endParaRPr lang="zh-CN" altLang="en-US"/>
        </a:p>
      </dgm:t>
    </dgm:pt>
    <dgm:pt modelId="{96648865-4E24-4035-8903-3D9A0F96DCD0}">
      <dgm:prSet custT="1"/>
      <dgm:spPr/>
      <dgm:t>
        <a:bodyPr/>
        <a:lstStyle/>
        <a:p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工程化的挑战</a:t>
          </a:r>
        </a:p>
      </dgm:t>
    </dgm:pt>
    <dgm:pt modelId="{D25FAE05-E99E-4C79-9957-0412D8929C6B}" type="parTrans" cxnId="{4CA70804-A6B5-4FB9-A41B-FA1B02EF7995}">
      <dgm:prSet/>
      <dgm:spPr/>
      <dgm:t>
        <a:bodyPr/>
        <a:lstStyle/>
        <a:p>
          <a:endParaRPr lang="zh-CN" altLang="en-US"/>
        </a:p>
      </dgm:t>
    </dgm:pt>
    <dgm:pt modelId="{D0EEFA07-E558-412D-90D6-EE6B4613F664}" type="sibTrans" cxnId="{4CA70804-A6B5-4FB9-A41B-FA1B02EF7995}">
      <dgm:prSet/>
      <dgm:spPr/>
      <dgm:t>
        <a:bodyPr/>
        <a:lstStyle/>
        <a:p>
          <a:endParaRPr lang="zh-CN" altLang="en-US"/>
        </a:p>
      </dgm:t>
    </dgm:pt>
    <dgm:pt modelId="{8114B21C-937D-46F2-812B-2D6CA79DBE6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更多落地案例</a:t>
          </a:r>
        </a:p>
      </dgm:t>
    </dgm:pt>
    <dgm:pt modelId="{FFEBC5FF-7383-4F91-8DB7-9B37ABFB9640}" type="parTrans" cxnId="{86F006C6-3D4F-4FDF-93C7-E059D49729B8}">
      <dgm:prSet/>
      <dgm:spPr/>
      <dgm:t>
        <a:bodyPr/>
        <a:lstStyle/>
        <a:p>
          <a:endParaRPr lang="zh-CN" altLang="en-US"/>
        </a:p>
      </dgm:t>
    </dgm:pt>
    <dgm:pt modelId="{0CF603FE-7203-4623-AF4D-E1D638C6BD7D}" type="sibTrans" cxnId="{86F006C6-3D4F-4FDF-93C7-E059D49729B8}">
      <dgm:prSet/>
      <dgm:spPr/>
      <dgm:t>
        <a:bodyPr/>
        <a:lstStyle/>
        <a:p>
          <a:endParaRPr lang="zh-CN" altLang="en-US"/>
        </a:p>
      </dgm:t>
    </dgm:pt>
    <dgm:pt modelId="{A3453C23-26B2-4C78-A62B-82285631C20B}">
      <dgm:prSet custT="1"/>
      <dgm:spPr>
        <a:solidFill>
          <a:srgbClr val="F1F1F1"/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04 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心得体会</a:t>
          </a:r>
        </a:p>
      </dgm:t>
    </dgm:pt>
    <dgm:pt modelId="{DD5D7323-91C5-447F-8B86-1BCFABF6796B}" type="parTrans" cxnId="{8DD34D7F-FFBC-4BDA-B3DF-B4D71D0183E6}">
      <dgm:prSet/>
      <dgm:spPr/>
      <dgm:t>
        <a:bodyPr/>
        <a:lstStyle/>
        <a:p>
          <a:endParaRPr lang="zh-CN" altLang="en-US"/>
        </a:p>
      </dgm:t>
    </dgm:pt>
    <dgm:pt modelId="{FC8668E8-C1FE-4559-91AB-C69BAB76421B}" type="sibTrans" cxnId="{8DD34D7F-FFBC-4BDA-B3DF-B4D71D0183E6}">
      <dgm:prSet/>
      <dgm:spPr/>
      <dgm:t>
        <a:bodyPr/>
        <a:lstStyle/>
        <a:p>
          <a:endParaRPr lang="zh-CN" altLang="en-US"/>
        </a:p>
      </dgm:t>
    </dgm:pt>
    <dgm:pt modelId="{BF86E815-9ACA-450C-8593-C3157C189850}" type="pres">
      <dgm:prSet presAssocID="{FEFCEFD4-45B2-4C8D-9635-B2819464FFF9}" presName="linear" presStyleCnt="0">
        <dgm:presLayoutVars>
          <dgm:animLvl val="lvl"/>
          <dgm:resizeHandles val="exact"/>
        </dgm:presLayoutVars>
      </dgm:prSet>
      <dgm:spPr/>
    </dgm:pt>
    <dgm:pt modelId="{1163AEB2-B569-4629-A331-37B3AF0EF4B6}" type="pres">
      <dgm:prSet presAssocID="{9BE32D25-AAA1-4959-A82E-2D13266292E7}" presName="parentText" presStyleLbl="node1" presStyleIdx="0" presStyleCnt="4" custScaleY="62581">
        <dgm:presLayoutVars>
          <dgm:chMax val="0"/>
          <dgm:bulletEnabled val="1"/>
        </dgm:presLayoutVars>
      </dgm:prSet>
      <dgm:spPr/>
    </dgm:pt>
    <dgm:pt modelId="{11DE2E2C-5A60-4D9A-ABE3-97D24A20F28D}" type="pres">
      <dgm:prSet presAssocID="{9BE32D25-AAA1-4959-A82E-2D13266292E7}" presName="childText" presStyleLbl="revTx" presStyleIdx="0" presStyleCnt="3">
        <dgm:presLayoutVars>
          <dgm:bulletEnabled val="1"/>
        </dgm:presLayoutVars>
      </dgm:prSet>
      <dgm:spPr/>
    </dgm:pt>
    <dgm:pt modelId="{38AE6088-14AF-4849-8B78-A9ABB4ECFAC8}" type="pres">
      <dgm:prSet presAssocID="{401261C1-9657-4241-81DD-EB3B5D8AD072}" presName="parentText" presStyleLbl="node1" presStyleIdx="1" presStyleCnt="4" custScaleY="62581">
        <dgm:presLayoutVars>
          <dgm:chMax val="0"/>
          <dgm:bulletEnabled val="1"/>
        </dgm:presLayoutVars>
      </dgm:prSet>
      <dgm:spPr/>
    </dgm:pt>
    <dgm:pt modelId="{32259105-00C6-4469-9D09-0D34F41FAD08}" type="pres">
      <dgm:prSet presAssocID="{401261C1-9657-4241-81DD-EB3B5D8AD072}" presName="childText" presStyleLbl="revTx" presStyleIdx="1" presStyleCnt="3">
        <dgm:presLayoutVars>
          <dgm:bulletEnabled val="1"/>
        </dgm:presLayoutVars>
      </dgm:prSet>
      <dgm:spPr/>
    </dgm:pt>
    <dgm:pt modelId="{AB3BD465-C347-4B69-9917-219BAAC01D6F}" type="pres">
      <dgm:prSet presAssocID="{060DC9DC-0172-48BF-9747-99B5BAF793BE}" presName="parentText" presStyleLbl="node1" presStyleIdx="2" presStyleCnt="4" custScaleY="62581">
        <dgm:presLayoutVars>
          <dgm:chMax val="0"/>
          <dgm:bulletEnabled val="1"/>
        </dgm:presLayoutVars>
      </dgm:prSet>
      <dgm:spPr/>
    </dgm:pt>
    <dgm:pt modelId="{97BF4528-FD69-4B50-A32B-483FD5D690F8}" type="pres">
      <dgm:prSet presAssocID="{060DC9DC-0172-48BF-9747-99B5BAF793BE}" presName="childText" presStyleLbl="revTx" presStyleIdx="2" presStyleCnt="3">
        <dgm:presLayoutVars>
          <dgm:bulletEnabled val="1"/>
        </dgm:presLayoutVars>
      </dgm:prSet>
      <dgm:spPr/>
    </dgm:pt>
    <dgm:pt modelId="{362A5C8D-889D-4BA9-9202-269D7830061C}" type="pres">
      <dgm:prSet presAssocID="{A3453C23-26B2-4C78-A62B-82285631C20B}" presName="parentText" presStyleLbl="node1" presStyleIdx="3" presStyleCnt="4" custScaleY="62581" custLinFactNeighborX="648" custLinFactNeighborY="37707">
        <dgm:presLayoutVars>
          <dgm:chMax val="0"/>
          <dgm:bulletEnabled val="1"/>
        </dgm:presLayoutVars>
      </dgm:prSet>
      <dgm:spPr/>
    </dgm:pt>
  </dgm:ptLst>
  <dgm:cxnLst>
    <dgm:cxn modelId="{FACA6102-5270-4046-8466-691ADAE766E3}" type="presOf" srcId="{8114B21C-937D-46F2-812B-2D6CA79DBE6E}" destId="{97BF4528-FD69-4B50-A32B-483FD5D690F8}" srcOrd="0" destOrd="2" presId="urn:microsoft.com/office/officeart/2005/8/layout/vList2"/>
    <dgm:cxn modelId="{4CA70804-A6B5-4FB9-A41B-FA1B02EF7995}" srcId="{060DC9DC-0172-48BF-9747-99B5BAF793BE}" destId="{96648865-4E24-4035-8903-3D9A0F96DCD0}" srcOrd="1" destOrd="0" parTransId="{D25FAE05-E99E-4C79-9957-0412D8929C6B}" sibTransId="{D0EEFA07-E558-412D-90D6-EE6B4613F664}"/>
    <dgm:cxn modelId="{A4945B0C-B51E-4BFA-9A30-A488791A5772}" type="presOf" srcId="{9775DE29-EA46-4799-9B5B-BF2F0139B8FC}" destId="{11DE2E2C-5A60-4D9A-ABE3-97D24A20F28D}" srcOrd="0" destOrd="1" presId="urn:microsoft.com/office/officeart/2005/8/layout/vList2"/>
    <dgm:cxn modelId="{883A8D0D-8288-45EE-A83E-502D06EDA9B3}" srcId="{060DC9DC-0172-48BF-9747-99B5BAF793BE}" destId="{D2E366B5-6118-49FC-A969-AB7A3D663755}" srcOrd="0" destOrd="0" parTransId="{0A88C566-9159-426B-96D9-70F73F961388}" sibTransId="{75898079-079A-4A37-AB1C-59392730A107}"/>
    <dgm:cxn modelId="{FC572210-E649-444C-A2B2-2A336F7D2D21}" type="presOf" srcId="{A3453C23-26B2-4C78-A62B-82285631C20B}" destId="{362A5C8D-889D-4BA9-9202-269D7830061C}" srcOrd="0" destOrd="0" presId="urn:microsoft.com/office/officeart/2005/8/layout/vList2"/>
    <dgm:cxn modelId="{A8AF6D13-38C4-41DF-B9C6-AA5694957802}" srcId="{FEFCEFD4-45B2-4C8D-9635-B2819464FFF9}" destId="{401261C1-9657-4241-81DD-EB3B5D8AD072}" srcOrd="1" destOrd="0" parTransId="{CD3D6C74-6DAA-43DA-8FEF-4752210B89A3}" sibTransId="{B39BFE8B-38C2-48E9-8E08-492FCB455136}"/>
    <dgm:cxn modelId="{A22D1D36-AB98-4682-A616-B2A979C0FAC3}" type="presOf" srcId="{C335DE19-56B9-419C-8235-9D63EF8A593F}" destId="{11DE2E2C-5A60-4D9A-ABE3-97D24A20F28D}" srcOrd="0" destOrd="0" presId="urn:microsoft.com/office/officeart/2005/8/layout/vList2"/>
    <dgm:cxn modelId="{66F88A62-52B8-4F02-AF61-FF5F0BF20362}" srcId="{401261C1-9657-4241-81DD-EB3B5D8AD072}" destId="{CB653FA4-3987-4F31-8C31-E62AAB03F12C}" srcOrd="1" destOrd="0" parTransId="{48182C64-47F2-4365-8E1A-66E373124285}" sibTransId="{3434CF5A-8590-4302-9AF1-E91F02EBC623}"/>
    <dgm:cxn modelId="{08C98245-FB79-4F3A-9CB9-4DFFE4F17635}" srcId="{FEFCEFD4-45B2-4C8D-9635-B2819464FFF9}" destId="{9BE32D25-AAA1-4959-A82E-2D13266292E7}" srcOrd="0" destOrd="0" parTransId="{18E38A38-9B74-446C-85DC-BE3058A0B819}" sibTransId="{D4D8B663-E561-4861-8E24-49A314530381}"/>
    <dgm:cxn modelId="{5C5CAF46-2EBA-47AF-8A52-C92FE287A134}" type="presOf" srcId="{D2E366B5-6118-49FC-A969-AB7A3D663755}" destId="{97BF4528-FD69-4B50-A32B-483FD5D690F8}" srcOrd="0" destOrd="0" presId="urn:microsoft.com/office/officeart/2005/8/layout/vList2"/>
    <dgm:cxn modelId="{DE54EB4F-62F5-4D1C-BC91-366C1C6982F2}" srcId="{9BE32D25-AAA1-4959-A82E-2D13266292E7}" destId="{9775DE29-EA46-4799-9B5B-BF2F0139B8FC}" srcOrd="1" destOrd="0" parTransId="{915C204A-56BF-4F8C-934F-18E1D0975D24}" sibTransId="{E6B1CAD5-8955-4C79-8FC1-549764EDC15D}"/>
    <dgm:cxn modelId="{59D86C73-1736-4932-8E77-208D1A9F4528}" srcId="{401261C1-9657-4241-81DD-EB3B5D8AD072}" destId="{321EF6A0-1503-4E72-97F5-094A62FB4C25}" srcOrd="0" destOrd="0" parTransId="{2EBAD56C-EF28-408A-A924-B57DC321912E}" sibTransId="{0CC7FD6A-8B99-46E2-B3F5-8837C92EEA88}"/>
    <dgm:cxn modelId="{8DD34D7F-FFBC-4BDA-B3DF-B4D71D0183E6}" srcId="{FEFCEFD4-45B2-4C8D-9635-B2819464FFF9}" destId="{A3453C23-26B2-4C78-A62B-82285631C20B}" srcOrd="3" destOrd="0" parTransId="{DD5D7323-91C5-447F-8B86-1BCFABF6796B}" sibTransId="{FC8668E8-C1FE-4559-91AB-C69BAB76421B}"/>
    <dgm:cxn modelId="{BE0C6386-1478-4296-814E-51EF53878A1F}" srcId="{9BE32D25-AAA1-4959-A82E-2D13266292E7}" destId="{C335DE19-56B9-419C-8235-9D63EF8A593F}" srcOrd="0" destOrd="0" parTransId="{D8366872-5221-4C02-9E3F-0A0539640A66}" sibTransId="{48DDC3C0-F9E3-4759-AFCF-E8B824331039}"/>
    <dgm:cxn modelId="{3D9A2F88-8CAE-48E0-8C49-2CF6402FBBD0}" type="presOf" srcId="{321EF6A0-1503-4E72-97F5-094A62FB4C25}" destId="{32259105-00C6-4469-9D09-0D34F41FAD08}" srcOrd="0" destOrd="0" presId="urn:microsoft.com/office/officeart/2005/8/layout/vList2"/>
    <dgm:cxn modelId="{7503B88C-D4D5-491D-B9ED-F2DD47A72A78}" type="presOf" srcId="{FEFCEFD4-45B2-4C8D-9635-B2819464FFF9}" destId="{BF86E815-9ACA-450C-8593-C3157C189850}" srcOrd="0" destOrd="0" presId="urn:microsoft.com/office/officeart/2005/8/layout/vList2"/>
    <dgm:cxn modelId="{E9ADAF8F-1847-4588-9AE6-0940AAAD052D}" type="presOf" srcId="{9BE32D25-AAA1-4959-A82E-2D13266292E7}" destId="{1163AEB2-B569-4629-A331-37B3AF0EF4B6}" srcOrd="0" destOrd="0" presId="urn:microsoft.com/office/officeart/2005/8/layout/vList2"/>
    <dgm:cxn modelId="{7BF73192-0B70-469D-9D90-AAC161B02C4A}" srcId="{FEFCEFD4-45B2-4C8D-9635-B2819464FFF9}" destId="{060DC9DC-0172-48BF-9747-99B5BAF793BE}" srcOrd="2" destOrd="0" parTransId="{F3867C8A-DC8F-48FD-B1E9-C671C01F2AA5}" sibTransId="{68477F5A-50D8-44E0-95E2-2735D7FE8950}"/>
    <dgm:cxn modelId="{B2AF0297-335A-42A2-9203-E29693EC51F7}" type="presOf" srcId="{401261C1-9657-4241-81DD-EB3B5D8AD072}" destId="{38AE6088-14AF-4849-8B78-A9ABB4ECFAC8}" srcOrd="0" destOrd="0" presId="urn:microsoft.com/office/officeart/2005/8/layout/vList2"/>
    <dgm:cxn modelId="{40D41699-66D5-479B-8F19-DE699D469863}" type="presOf" srcId="{CB653FA4-3987-4F31-8C31-E62AAB03F12C}" destId="{32259105-00C6-4469-9D09-0D34F41FAD08}" srcOrd="0" destOrd="1" presId="urn:microsoft.com/office/officeart/2005/8/layout/vList2"/>
    <dgm:cxn modelId="{EC6F2C99-CAC1-480A-8F2F-12535F4184FA}" type="presOf" srcId="{060DC9DC-0172-48BF-9747-99B5BAF793BE}" destId="{AB3BD465-C347-4B69-9917-219BAAC01D6F}" srcOrd="0" destOrd="0" presId="urn:microsoft.com/office/officeart/2005/8/layout/vList2"/>
    <dgm:cxn modelId="{C54B609B-C019-41D0-8FCE-CF06C56B1406}" type="presOf" srcId="{96648865-4E24-4035-8903-3D9A0F96DCD0}" destId="{97BF4528-FD69-4B50-A32B-483FD5D690F8}" srcOrd="0" destOrd="1" presId="urn:microsoft.com/office/officeart/2005/8/layout/vList2"/>
    <dgm:cxn modelId="{55F2B6AD-9691-42DF-A22A-3100C94DA8F7}" type="presOf" srcId="{04ED5CC5-A48F-40AF-AC53-2DB4B439EA7B}" destId="{32259105-00C6-4469-9D09-0D34F41FAD08}" srcOrd="0" destOrd="4" presId="urn:microsoft.com/office/officeart/2005/8/layout/vList2"/>
    <dgm:cxn modelId="{96F0E9B2-541F-485F-9AA3-DBB43D23B8EB}" type="presOf" srcId="{F03904B7-66ED-4C8F-ADCB-7D58ECC173B9}" destId="{32259105-00C6-4469-9D09-0D34F41FAD08}" srcOrd="0" destOrd="3" presId="urn:microsoft.com/office/officeart/2005/8/layout/vList2"/>
    <dgm:cxn modelId="{99CC94C1-F8F3-4EC7-988B-A3CC39E00488}" type="presOf" srcId="{96319A8A-F905-4C18-971C-00C1781593B2}" destId="{32259105-00C6-4469-9D09-0D34F41FAD08}" srcOrd="0" destOrd="2" presId="urn:microsoft.com/office/officeart/2005/8/layout/vList2"/>
    <dgm:cxn modelId="{86F006C6-3D4F-4FDF-93C7-E059D49729B8}" srcId="{060DC9DC-0172-48BF-9747-99B5BAF793BE}" destId="{8114B21C-937D-46F2-812B-2D6CA79DBE6E}" srcOrd="2" destOrd="0" parTransId="{FFEBC5FF-7383-4F91-8DB7-9B37ABFB9640}" sibTransId="{0CF603FE-7203-4623-AF4D-E1D638C6BD7D}"/>
    <dgm:cxn modelId="{D8CCEDDA-787F-43B0-A84B-8354F3A506CF}" srcId="{401261C1-9657-4241-81DD-EB3B5D8AD072}" destId="{F03904B7-66ED-4C8F-ADCB-7D58ECC173B9}" srcOrd="3" destOrd="0" parTransId="{80224803-4636-4888-AB2F-6419263EC37D}" sibTransId="{78CCDE09-80B6-46F3-94FC-0430D37269D7}"/>
    <dgm:cxn modelId="{47394BDB-20B6-48FD-AAE0-2C48978594B0}" srcId="{401261C1-9657-4241-81DD-EB3B5D8AD072}" destId="{04ED5CC5-A48F-40AF-AC53-2DB4B439EA7B}" srcOrd="4" destOrd="0" parTransId="{D448E9B3-C055-4E29-830B-18FF27B2A2A0}" sibTransId="{6A5ACFBE-015C-4D00-AC04-9DA6FBD23785}"/>
    <dgm:cxn modelId="{082596F1-DFC9-4E77-9ED1-F1E147F09378}" srcId="{401261C1-9657-4241-81DD-EB3B5D8AD072}" destId="{96319A8A-F905-4C18-971C-00C1781593B2}" srcOrd="2" destOrd="0" parTransId="{3A84D3FE-DFBF-4ABB-B092-D28E268CD479}" sibTransId="{4069E3B8-730F-4484-8214-BBC81B4B8A4A}"/>
    <dgm:cxn modelId="{3B96AA57-716A-4AA0-9B9A-1F20D27572EC}" type="presParOf" srcId="{BF86E815-9ACA-450C-8593-C3157C189850}" destId="{1163AEB2-B569-4629-A331-37B3AF0EF4B6}" srcOrd="0" destOrd="0" presId="urn:microsoft.com/office/officeart/2005/8/layout/vList2"/>
    <dgm:cxn modelId="{457FFA38-F4C0-433A-9C02-A56620983620}" type="presParOf" srcId="{BF86E815-9ACA-450C-8593-C3157C189850}" destId="{11DE2E2C-5A60-4D9A-ABE3-97D24A20F28D}" srcOrd="1" destOrd="0" presId="urn:microsoft.com/office/officeart/2005/8/layout/vList2"/>
    <dgm:cxn modelId="{695C7967-0D12-404C-AB4F-4E1364B9097A}" type="presParOf" srcId="{BF86E815-9ACA-450C-8593-C3157C189850}" destId="{38AE6088-14AF-4849-8B78-A9ABB4ECFAC8}" srcOrd="2" destOrd="0" presId="urn:microsoft.com/office/officeart/2005/8/layout/vList2"/>
    <dgm:cxn modelId="{6238F0F6-84D9-4952-AAB2-97DD9E7D517D}" type="presParOf" srcId="{BF86E815-9ACA-450C-8593-C3157C189850}" destId="{32259105-00C6-4469-9D09-0D34F41FAD08}" srcOrd="3" destOrd="0" presId="urn:microsoft.com/office/officeart/2005/8/layout/vList2"/>
    <dgm:cxn modelId="{09B7F52F-762B-451E-B8F2-44005D0AEA6B}" type="presParOf" srcId="{BF86E815-9ACA-450C-8593-C3157C189850}" destId="{AB3BD465-C347-4B69-9917-219BAAC01D6F}" srcOrd="4" destOrd="0" presId="urn:microsoft.com/office/officeart/2005/8/layout/vList2"/>
    <dgm:cxn modelId="{66C4DD81-1182-4729-86E0-8801FC35BBFF}" type="presParOf" srcId="{BF86E815-9ACA-450C-8593-C3157C189850}" destId="{97BF4528-FD69-4B50-A32B-483FD5D690F8}" srcOrd="5" destOrd="0" presId="urn:microsoft.com/office/officeart/2005/8/layout/vList2"/>
    <dgm:cxn modelId="{A360EACF-93B6-433F-B109-4C27781FB514}" type="presParOf" srcId="{BF86E815-9ACA-450C-8593-C3157C189850}" destId="{362A5C8D-889D-4BA9-9202-269D783006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FCEFD4-45B2-4C8D-9635-B2819464FF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BE32D25-AAA1-4959-A82E-2D13266292E7}">
      <dgm:prSet custT="1"/>
      <dgm:spPr>
        <a:solidFill>
          <a:srgbClr val="F1F1F1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01 AI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将重塑软件、赋能行业智能化</a:t>
          </a:r>
        </a:p>
      </dgm:t>
    </dgm:pt>
    <dgm:pt modelId="{18E38A38-9B74-446C-85DC-BE3058A0B819}" type="parTrans" cxnId="{08C98245-FB79-4F3A-9CB9-4DFFE4F17635}">
      <dgm:prSet/>
      <dgm:spPr/>
      <dgm:t>
        <a:bodyPr/>
        <a:lstStyle/>
        <a:p>
          <a:endParaRPr lang="zh-CN" altLang="en-US"/>
        </a:p>
      </dgm:t>
    </dgm:pt>
    <dgm:pt modelId="{D4D8B663-E561-4861-8E24-49A314530381}" type="sibTrans" cxnId="{08C98245-FB79-4F3A-9CB9-4DFFE4F17635}">
      <dgm:prSet/>
      <dgm:spPr/>
      <dgm:t>
        <a:bodyPr/>
        <a:lstStyle/>
        <a:p>
          <a:endParaRPr lang="zh-CN" altLang="en-US"/>
        </a:p>
      </dgm:t>
    </dgm:pt>
    <dgm:pt modelId="{C335DE19-56B9-419C-8235-9D63EF8A593F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大模型的四大技术驱动力，使得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重塑软件成为可见的未来</a:t>
          </a:r>
        </a:p>
      </dgm:t>
    </dgm:pt>
    <dgm:pt modelId="{D8366872-5221-4C02-9E3F-0A0539640A66}" type="parTrans" cxnId="{BE0C6386-1478-4296-814E-51EF53878A1F}">
      <dgm:prSet/>
      <dgm:spPr/>
      <dgm:t>
        <a:bodyPr/>
        <a:lstStyle/>
        <a:p>
          <a:endParaRPr lang="zh-CN" altLang="en-US"/>
        </a:p>
      </dgm:t>
    </dgm:pt>
    <dgm:pt modelId="{48DDC3C0-F9E3-4759-AFCF-E8B824331039}" type="sibTrans" cxnId="{BE0C6386-1478-4296-814E-51EF53878A1F}">
      <dgm:prSet/>
      <dgm:spPr/>
      <dgm:t>
        <a:bodyPr/>
        <a:lstStyle/>
        <a:p>
          <a:endParaRPr lang="zh-CN" altLang="en-US"/>
        </a:p>
      </dgm:t>
    </dgm:pt>
    <dgm:pt modelId="{9775DE29-EA46-4799-9B5B-BF2F0139B8FC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业务视角的变化</a:t>
          </a:r>
          <a:endParaRPr lang="zh-CN" altLang="en-US" sz="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5C204A-56BF-4F8C-934F-18E1D0975D24}" type="parTrans" cxnId="{DE54EB4F-62F5-4D1C-BC91-366C1C6982F2}">
      <dgm:prSet/>
      <dgm:spPr/>
      <dgm:t>
        <a:bodyPr/>
        <a:lstStyle/>
        <a:p>
          <a:endParaRPr lang="zh-CN" altLang="en-US"/>
        </a:p>
      </dgm:t>
    </dgm:pt>
    <dgm:pt modelId="{E6B1CAD5-8955-4C79-8FC1-549764EDC15D}" type="sibTrans" cxnId="{DE54EB4F-62F5-4D1C-BC91-366C1C6982F2}">
      <dgm:prSet/>
      <dgm:spPr/>
      <dgm:t>
        <a:bodyPr/>
        <a:lstStyle/>
        <a:p>
          <a:endParaRPr lang="zh-CN" altLang="en-US"/>
        </a:p>
      </dgm:t>
    </dgm:pt>
    <dgm:pt modelId="{401261C1-9657-4241-81DD-EB3B5D8AD072}">
      <dgm:prSet custT="1"/>
      <dgm:spPr>
        <a:solidFill>
          <a:srgbClr val="F1F1F1"/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02 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大模型的应用落地之路</a:t>
          </a:r>
        </a:p>
      </dgm:t>
    </dgm:pt>
    <dgm:pt modelId="{CD3D6C74-6DAA-43DA-8FEF-4752210B89A3}" type="parTrans" cxnId="{A8AF6D13-38C4-41DF-B9C6-AA5694957802}">
      <dgm:prSet/>
      <dgm:spPr/>
      <dgm:t>
        <a:bodyPr/>
        <a:lstStyle/>
        <a:p>
          <a:endParaRPr lang="zh-CN" altLang="en-US"/>
        </a:p>
      </dgm:t>
    </dgm:pt>
    <dgm:pt modelId="{B39BFE8B-38C2-48E9-8E08-492FCB455136}" type="sibTrans" cxnId="{A8AF6D13-38C4-41DF-B9C6-AA5694957802}">
      <dgm:prSet/>
      <dgm:spPr/>
      <dgm:t>
        <a:bodyPr/>
        <a:lstStyle/>
        <a:p>
          <a:endParaRPr lang="zh-CN" altLang="en-US"/>
        </a:p>
      </dgm:t>
    </dgm:pt>
    <dgm:pt modelId="{321EF6A0-1503-4E72-97F5-094A62FB4C25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提示词工程（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Prompt Engineering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2EBAD56C-EF28-408A-A924-B57DC321912E}" type="parTrans" cxnId="{59D86C73-1736-4932-8E77-208D1A9F4528}">
      <dgm:prSet/>
      <dgm:spPr/>
      <dgm:t>
        <a:bodyPr/>
        <a:lstStyle/>
        <a:p>
          <a:endParaRPr lang="zh-CN" altLang="en-US"/>
        </a:p>
      </dgm:t>
    </dgm:pt>
    <dgm:pt modelId="{0CC7FD6A-8B99-46E2-B3F5-8837C92EEA88}" type="sibTrans" cxnId="{59D86C73-1736-4932-8E77-208D1A9F4528}">
      <dgm:prSet/>
      <dgm:spPr/>
      <dgm:t>
        <a:bodyPr/>
        <a:lstStyle/>
        <a:p>
          <a:endParaRPr lang="zh-CN" altLang="en-US"/>
        </a:p>
      </dgm:t>
    </dgm:pt>
    <dgm:pt modelId="{CB653FA4-3987-4F31-8C31-E62AAB03F12C}">
      <dgm:prSet custT="1"/>
      <dgm:spPr/>
      <dgm:t>
        <a:bodyPr/>
        <a:lstStyle/>
        <a:p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Retrieval-Augmented Generation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rPr>
            <a:t>与知识库</a:t>
          </a:r>
          <a:endParaRPr lang="zh-CN" sz="14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182C64-47F2-4365-8E1A-66E373124285}" type="parTrans" cxnId="{66F88A62-52B8-4F02-AF61-FF5F0BF20362}">
      <dgm:prSet/>
      <dgm:spPr/>
      <dgm:t>
        <a:bodyPr/>
        <a:lstStyle/>
        <a:p>
          <a:endParaRPr lang="zh-CN" altLang="en-US"/>
        </a:p>
      </dgm:t>
    </dgm:pt>
    <dgm:pt modelId="{3434CF5A-8590-4302-9AF1-E91F02EBC623}" type="sibTrans" cxnId="{66F88A62-52B8-4F02-AF61-FF5F0BF20362}">
      <dgm:prSet/>
      <dgm:spPr/>
      <dgm:t>
        <a:bodyPr/>
        <a:lstStyle/>
        <a:p>
          <a:endParaRPr lang="zh-CN" altLang="en-US"/>
        </a:p>
      </dgm:t>
    </dgm:pt>
    <dgm:pt modelId="{96319A8A-F905-4C18-971C-00C1781593B2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智能体（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 Agent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3A84D3FE-DFBF-4ABB-B092-D28E268CD479}" type="parTrans" cxnId="{082596F1-DFC9-4E77-9ED1-F1E147F09378}">
      <dgm:prSet/>
      <dgm:spPr/>
      <dgm:t>
        <a:bodyPr/>
        <a:lstStyle/>
        <a:p>
          <a:endParaRPr lang="zh-CN" altLang="en-US"/>
        </a:p>
      </dgm:t>
    </dgm:pt>
    <dgm:pt modelId="{4069E3B8-730F-4484-8214-BBC81B4B8A4A}" type="sibTrans" cxnId="{082596F1-DFC9-4E77-9ED1-F1E147F09378}">
      <dgm:prSet/>
      <dgm:spPr/>
      <dgm:t>
        <a:bodyPr/>
        <a:lstStyle/>
        <a:p>
          <a:endParaRPr lang="zh-CN" altLang="en-US"/>
        </a:p>
      </dgm:t>
    </dgm:pt>
    <dgm:pt modelId="{F03904B7-66ED-4C8F-ADCB-7D58ECC173B9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微调（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Fine-tuning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80224803-4636-4888-AB2F-6419263EC37D}" type="parTrans" cxnId="{D8CCEDDA-787F-43B0-A84B-8354F3A506CF}">
      <dgm:prSet/>
      <dgm:spPr/>
      <dgm:t>
        <a:bodyPr/>
        <a:lstStyle/>
        <a:p>
          <a:endParaRPr lang="zh-CN" altLang="en-US"/>
        </a:p>
      </dgm:t>
    </dgm:pt>
    <dgm:pt modelId="{78CCDE09-80B6-46F3-94FC-0430D37269D7}" type="sibTrans" cxnId="{D8CCEDDA-787F-43B0-A84B-8354F3A506CF}">
      <dgm:prSet/>
      <dgm:spPr/>
      <dgm:t>
        <a:bodyPr/>
        <a:lstStyle/>
        <a:p>
          <a:endParaRPr lang="zh-CN" altLang="en-US"/>
        </a:p>
      </dgm:t>
    </dgm:pt>
    <dgm:pt modelId="{04ED5CC5-A48F-40AF-AC53-2DB4B439EA7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函数调用（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Function Calling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48E9B3-C055-4E29-830B-18FF27B2A2A0}" type="parTrans" cxnId="{47394BDB-20B6-48FD-AAE0-2C48978594B0}">
      <dgm:prSet/>
      <dgm:spPr/>
      <dgm:t>
        <a:bodyPr/>
        <a:lstStyle/>
        <a:p>
          <a:endParaRPr lang="zh-CN" altLang="en-US"/>
        </a:p>
      </dgm:t>
    </dgm:pt>
    <dgm:pt modelId="{6A5ACFBE-015C-4D00-AC04-9DA6FBD23785}" type="sibTrans" cxnId="{47394BDB-20B6-48FD-AAE0-2C48978594B0}">
      <dgm:prSet/>
      <dgm:spPr/>
      <dgm:t>
        <a:bodyPr/>
        <a:lstStyle/>
        <a:p>
          <a:endParaRPr lang="zh-CN" altLang="en-US"/>
        </a:p>
      </dgm:t>
    </dgm:pt>
    <dgm:pt modelId="{060DC9DC-0172-48BF-9747-99B5BAF793BE}">
      <dgm:prSet custT="1"/>
      <dgm:spPr>
        <a:solidFill>
          <a:srgbClr val="F1F1F1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03 RAG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：当下性价比最高的</a:t>
          </a:r>
          <a:r>
            <a:rPr 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LLM</a:t>
          </a:r>
          <a:r>
            <a: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落地方案</a:t>
          </a:r>
        </a:p>
      </dgm:t>
    </dgm:pt>
    <dgm:pt modelId="{F3867C8A-DC8F-48FD-B1E9-C671C01F2AA5}" type="parTrans" cxnId="{7BF73192-0B70-469D-9D90-AAC161B02C4A}">
      <dgm:prSet/>
      <dgm:spPr/>
      <dgm:t>
        <a:bodyPr/>
        <a:lstStyle/>
        <a:p>
          <a:endParaRPr lang="zh-CN" altLang="en-US"/>
        </a:p>
      </dgm:t>
    </dgm:pt>
    <dgm:pt modelId="{68477F5A-50D8-44E0-95E2-2735D7FE8950}" type="sibTrans" cxnId="{7BF73192-0B70-469D-9D90-AAC161B02C4A}">
      <dgm:prSet/>
      <dgm:spPr/>
      <dgm:t>
        <a:bodyPr/>
        <a:lstStyle/>
        <a:p>
          <a:endParaRPr lang="zh-CN" altLang="en-US"/>
        </a:p>
      </dgm:t>
    </dgm:pt>
    <dgm:pt modelId="{D2E366B5-6118-49FC-A969-AB7A3D663755}">
      <dgm:prSet custT="1"/>
      <dgm:spPr/>
      <dgm:t>
        <a:bodyPr/>
        <a:lstStyle/>
        <a:p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华为云客服</a:t>
          </a:r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助手的大模型实践</a:t>
          </a:r>
        </a:p>
      </dgm:t>
    </dgm:pt>
    <dgm:pt modelId="{0A88C566-9159-426B-96D9-70F73F961388}" type="parTrans" cxnId="{883A8D0D-8288-45EE-A83E-502D06EDA9B3}">
      <dgm:prSet/>
      <dgm:spPr/>
      <dgm:t>
        <a:bodyPr/>
        <a:lstStyle/>
        <a:p>
          <a:endParaRPr lang="zh-CN" altLang="en-US"/>
        </a:p>
      </dgm:t>
    </dgm:pt>
    <dgm:pt modelId="{75898079-079A-4A37-AB1C-59392730A107}" type="sibTrans" cxnId="{883A8D0D-8288-45EE-A83E-502D06EDA9B3}">
      <dgm:prSet/>
      <dgm:spPr/>
      <dgm:t>
        <a:bodyPr/>
        <a:lstStyle/>
        <a:p>
          <a:endParaRPr lang="zh-CN" altLang="en-US"/>
        </a:p>
      </dgm:t>
    </dgm:pt>
    <dgm:pt modelId="{96648865-4E24-4035-8903-3D9A0F96DCD0}">
      <dgm:prSet custT="1"/>
      <dgm:spPr/>
      <dgm:t>
        <a:bodyPr/>
        <a:lstStyle/>
        <a:p>
          <a:r>
            <a:rPr 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工程化的挑战</a:t>
          </a:r>
        </a:p>
      </dgm:t>
    </dgm:pt>
    <dgm:pt modelId="{D25FAE05-E99E-4C79-9957-0412D8929C6B}" type="parTrans" cxnId="{4CA70804-A6B5-4FB9-A41B-FA1B02EF7995}">
      <dgm:prSet/>
      <dgm:spPr/>
      <dgm:t>
        <a:bodyPr/>
        <a:lstStyle/>
        <a:p>
          <a:endParaRPr lang="zh-CN" altLang="en-US"/>
        </a:p>
      </dgm:t>
    </dgm:pt>
    <dgm:pt modelId="{D0EEFA07-E558-412D-90D6-EE6B4613F664}" type="sibTrans" cxnId="{4CA70804-A6B5-4FB9-A41B-FA1B02EF7995}">
      <dgm:prSet/>
      <dgm:spPr/>
      <dgm:t>
        <a:bodyPr/>
        <a:lstStyle/>
        <a:p>
          <a:endParaRPr lang="zh-CN" altLang="en-US"/>
        </a:p>
      </dgm:t>
    </dgm:pt>
    <dgm:pt modelId="{8114B21C-937D-46F2-812B-2D6CA79DBE6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更多落地案例</a:t>
          </a:r>
        </a:p>
      </dgm:t>
    </dgm:pt>
    <dgm:pt modelId="{FFEBC5FF-7383-4F91-8DB7-9B37ABFB9640}" type="parTrans" cxnId="{86F006C6-3D4F-4FDF-93C7-E059D49729B8}">
      <dgm:prSet/>
      <dgm:spPr/>
      <dgm:t>
        <a:bodyPr/>
        <a:lstStyle/>
        <a:p>
          <a:endParaRPr lang="zh-CN" altLang="en-US"/>
        </a:p>
      </dgm:t>
    </dgm:pt>
    <dgm:pt modelId="{0CF603FE-7203-4623-AF4D-E1D638C6BD7D}" type="sibTrans" cxnId="{86F006C6-3D4F-4FDF-93C7-E059D49729B8}">
      <dgm:prSet/>
      <dgm:spPr/>
      <dgm:t>
        <a:bodyPr/>
        <a:lstStyle/>
        <a:p>
          <a:endParaRPr lang="zh-CN" altLang="en-US"/>
        </a:p>
      </dgm:t>
    </dgm:pt>
    <dgm:pt modelId="{A3453C23-26B2-4C78-A62B-82285631C20B}">
      <dgm:prSet custT="1"/>
      <dgm:spPr>
        <a:solidFill>
          <a:srgbClr val="F1F1F1"/>
        </a:solidFill>
      </dgm:spPr>
      <dgm:t>
        <a:bodyPr/>
        <a:lstStyle/>
        <a:p>
          <a:r>
            <a: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04 </a:t>
          </a:r>
          <a:r>
            <a:rPr 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心得体会</a:t>
          </a:r>
        </a:p>
      </dgm:t>
    </dgm:pt>
    <dgm:pt modelId="{DD5D7323-91C5-447F-8B86-1BCFABF6796B}" type="parTrans" cxnId="{8DD34D7F-FFBC-4BDA-B3DF-B4D71D0183E6}">
      <dgm:prSet/>
      <dgm:spPr/>
      <dgm:t>
        <a:bodyPr/>
        <a:lstStyle/>
        <a:p>
          <a:endParaRPr lang="zh-CN" altLang="en-US"/>
        </a:p>
      </dgm:t>
    </dgm:pt>
    <dgm:pt modelId="{FC8668E8-C1FE-4559-91AB-C69BAB76421B}" type="sibTrans" cxnId="{8DD34D7F-FFBC-4BDA-B3DF-B4D71D0183E6}">
      <dgm:prSet/>
      <dgm:spPr/>
      <dgm:t>
        <a:bodyPr/>
        <a:lstStyle/>
        <a:p>
          <a:endParaRPr lang="zh-CN" altLang="en-US"/>
        </a:p>
      </dgm:t>
    </dgm:pt>
    <dgm:pt modelId="{BF86E815-9ACA-450C-8593-C3157C189850}" type="pres">
      <dgm:prSet presAssocID="{FEFCEFD4-45B2-4C8D-9635-B2819464FFF9}" presName="linear" presStyleCnt="0">
        <dgm:presLayoutVars>
          <dgm:animLvl val="lvl"/>
          <dgm:resizeHandles val="exact"/>
        </dgm:presLayoutVars>
      </dgm:prSet>
      <dgm:spPr/>
    </dgm:pt>
    <dgm:pt modelId="{1163AEB2-B569-4629-A331-37B3AF0EF4B6}" type="pres">
      <dgm:prSet presAssocID="{9BE32D25-AAA1-4959-A82E-2D13266292E7}" presName="parentText" presStyleLbl="node1" presStyleIdx="0" presStyleCnt="4" custScaleY="62581">
        <dgm:presLayoutVars>
          <dgm:chMax val="0"/>
          <dgm:bulletEnabled val="1"/>
        </dgm:presLayoutVars>
      </dgm:prSet>
      <dgm:spPr/>
    </dgm:pt>
    <dgm:pt modelId="{11DE2E2C-5A60-4D9A-ABE3-97D24A20F28D}" type="pres">
      <dgm:prSet presAssocID="{9BE32D25-AAA1-4959-A82E-2D13266292E7}" presName="childText" presStyleLbl="revTx" presStyleIdx="0" presStyleCnt="3">
        <dgm:presLayoutVars>
          <dgm:bulletEnabled val="1"/>
        </dgm:presLayoutVars>
      </dgm:prSet>
      <dgm:spPr/>
    </dgm:pt>
    <dgm:pt modelId="{38AE6088-14AF-4849-8B78-A9ABB4ECFAC8}" type="pres">
      <dgm:prSet presAssocID="{401261C1-9657-4241-81DD-EB3B5D8AD072}" presName="parentText" presStyleLbl="node1" presStyleIdx="1" presStyleCnt="4" custScaleY="62581">
        <dgm:presLayoutVars>
          <dgm:chMax val="0"/>
          <dgm:bulletEnabled val="1"/>
        </dgm:presLayoutVars>
      </dgm:prSet>
      <dgm:spPr/>
    </dgm:pt>
    <dgm:pt modelId="{32259105-00C6-4469-9D09-0D34F41FAD08}" type="pres">
      <dgm:prSet presAssocID="{401261C1-9657-4241-81DD-EB3B5D8AD072}" presName="childText" presStyleLbl="revTx" presStyleIdx="1" presStyleCnt="3">
        <dgm:presLayoutVars>
          <dgm:bulletEnabled val="1"/>
        </dgm:presLayoutVars>
      </dgm:prSet>
      <dgm:spPr/>
    </dgm:pt>
    <dgm:pt modelId="{AB3BD465-C347-4B69-9917-219BAAC01D6F}" type="pres">
      <dgm:prSet presAssocID="{060DC9DC-0172-48BF-9747-99B5BAF793BE}" presName="parentText" presStyleLbl="node1" presStyleIdx="2" presStyleCnt="4" custScaleY="62581">
        <dgm:presLayoutVars>
          <dgm:chMax val="0"/>
          <dgm:bulletEnabled val="1"/>
        </dgm:presLayoutVars>
      </dgm:prSet>
      <dgm:spPr/>
    </dgm:pt>
    <dgm:pt modelId="{97BF4528-FD69-4B50-A32B-483FD5D690F8}" type="pres">
      <dgm:prSet presAssocID="{060DC9DC-0172-48BF-9747-99B5BAF793BE}" presName="childText" presStyleLbl="revTx" presStyleIdx="2" presStyleCnt="3">
        <dgm:presLayoutVars>
          <dgm:bulletEnabled val="1"/>
        </dgm:presLayoutVars>
      </dgm:prSet>
      <dgm:spPr/>
    </dgm:pt>
    <dgm:pt modelId="{362A5C8D-889D-4BA9-9202-269D7830061C}" type="pres">
      <dgm:prSet presAssocID="{A3453C23-26B2-4C78-A62B-82285631C20B}" presName="parentText" presStyleLbl="node1" presStyleIdx="3" presStyleCnt="4" custScaleY="62581" custLinFactNeighborX="648" custLinFactNeighborY="37707">
        <dgm:presLayoutVars>
          <dgm:chMax val="0"/>
          <dgm:bulletEnabled val="1"/>
        </dgm:presLayoutVars>
      </dgm:prSet>
      <dgm:spPr/>
    </dgm:pt>
  </dgm:ptLst>
  <dgm:cxnLst>
    <dgm:cxn modelId="{FACA6102-5270-4046-8466-691ADAE766E3}" type="presOf" srcId="{8114B21C-937D-46F2-812B-2D6CA79DBE6E}" destId="{97BF4528-FD69-4B50-A32B-483FD5D690F8}" srcOrd="0" destOrd="2" presId="urn:microsoft.com/office/officeart/2005/8/layout/vList2"/>
    <dgm:cxn modelId="{4CA70804-A6B5-4FB9-A41B-FA1B02EF7995}" srcId="{060DC9DC-0172-48BF-9747-99B5BAF793BE}" destId="{96648865-4E24-4035-8903-3D9A0F96DCD0}" srcOrd="1" destOrd="0" parTransId="{D25FAE05-E99E-4C79-9957-0412D8929C6B}" sibTransId="{D0EEFA07-E558-412D-90D6-EE6B4613F664}"/>
    <dgm:cxn modelId="{A4945B0C-B51E-4BFA-9A30-A488791A5772}" type="presOf" srcId="{9775DE29-EA46-4799-9B5B-BF2F0139B8FC}" destId="{11DE2E2C-5A60-4D9A-ABE3-97D24A20F28D}" srcOrd="0" destOrd="1" presId="urn:microsoft.com/office/officeart/2005/8/layout/vList2"/>
    <dgm:cxn modelId="{883A8D0D-8288-45EE-A83E-502D06EDA9B3}" srcId="{060DC9DC-0172-48BF-9747-99B5BAF793BE}" destId="{D2E366B5-6118-49FC-A969-AB7A3D663755}" srcOrd="0" destOrd="0" parTransId="{0A88C566-9159-426B-96D9-70F73F961388}" sibTransId="{75898079-079A-4A37-AB1C-59392730A107}"/>
    <dgm:cxn modelId="{FC572210-E649-444C-A2B2-2A336F7D2D21}" type="presOf" srcId="{A3453C23-26B2-4C78-A62B-82285631C20B}" destId="{362A5C8D-889D-4BA9-9202-269D7830061C}" srcOrd="0" destOrd="0" presId="urn:microsoft.com/office/officeart/2005/8/layout/vList2"/>
    <dgm:cxn modelId="{A8AF6D13-38C4-41DF-B9C6-AA5694957802}" srcId="{FEFCEFD4-45B2-4C8D-9635-B2819464FFF9}" destId="{401261C1-9657-4241-81DD-EB3B5D8AD072}" srcOrd="1" destOrd="0" parTransId="{CD3D6C74-6DAA-43DA-8FEF-4752210B89A3}" sibTransId="{B39BFE8B-38C2-48E9-8E08-492FCB455136}"/>
    <dgm:cxn modelId="{A22D1D36-AB98-4682-A616-B2A979C0FAC3}" type="presOf" srcId="{C335DE19-56B9-419C-8235-9D63EF8A593F}" destId="{11DE2E2C-5A60-4D9A-ABE3-97D24A20F28D}" srcOrd="0" destOrd="0" presId="urn:microsoft.com/office/officeart/2005/8/layout/vList2"/>
    <dgm:cxn modelId="{66F88A62-52B8-4F02-AF61-FF5F0BF20362}" srcId="{401261C1-9657-4241-81DD-EB3B5D8AD072}" destId="{CB653FA4-3987-4F31-8C31-E62AAB03F12C}" srcOrd="1" destOrd="0" parTransId="{48182C64-47F2-4365-8E1A-66E373124285}" sibTransId="{3434CF5A-8590-4302-9AF1-E91F02EBC623}"/>
    <dgm:cxn modelId="{08C98245-FB79-4F3A-9CB9-4DFFE4F17635}" srcId="{FEFCEFD4-45B2-4C8D-9635-B2819464FFF9}" destId="{9BE32D25-AAA1-4959-A82E-2D13266292E7}" srcOrd="0" destOrd="0" parTransId="{18E38A38-9B74-446C-85DC-BE3058A0B819}" sibTransId="{D4D8B663-E561-4861-8E24-49A314530381}"/>
    <dgm:cxn modelId="{5C5CAF46-2EBA-47AF-8A52-C92FE287A134}" type="presOf" srcId="{D2E366B5-6118-49FC-A969-AB7A3D663755}" destId="{97BF4528-FD69-4B50-A32B-483FD5D690F8}" srcOrd="0" destOrd="0" presId="urn:microsoft.com/office/officeart/2005/8/layout/vList2"/>
    <dgm:cxn modelId="{DE54EB4F-62F5-4D1C-BC91-366C1C6982F2}" srcId="{9BE32D25-AAA1-4959-A82E-2D13266292E7}" destId="{9775DE29-EA46-4799-9B5B-BF2F0139B8FC}" srcOrd="1" destOrd="0" parTransId="{915C204A-56BF-4F8C-934F-18E1D0975D24}" sibTransId="{E6B1CAD5-8955-4C79-8FC1-549764EDC15D}"/>
    <dgm:cxn modelId="{59D86C73-1736-4932-8E77-208D1A9F4528}" srcId="{401261C1-9657-4241-81DD-EB3B5D8AD072}" destId="{321EF6A0-1503-4E72-97F5-094A62FB4C25}" srcOrd="0" destOrd="0" parTransId="{2EBAD56C-EF28-408A-A924-B57DC321912E}" sibTransId="{0CC7FD6A-8B99-46E2-B3F5-8837C92EEA88}"/>
    <dgm:cxn modelId="{8DD34D7F-FFBC-4BDA-B3DF-B4D71D0183E6}" srcId="{FEFCEFD4-45B2-4C8D-9635-B2819464FFF9}" destId="{A3453C23-26B2-4C78-A62B-82285631C20B}" srcOrd="3" destOrd="0" parTransId="{DD5D7323-91C5-447F-8B86-1BCFABF6796B}" sibTransId="{FC8668E8-C1FE-4559-91AB-C69BAB76421B}"/>
    <dgm:cxn modelId="{BE0C6386-1478-4296-814E-51EF53878A1F}" srcId="{9BE32D25-AAA1-4959-A82E-2D13266292E7}" destId="{C335DE19-56B9-419C-8235-9D63EF8A593F}" srcOrd="0" destOrd="0" parTransId="{D8366872-5221-4C02-9E3F-0A0539640A66}" sibTransId="{48DDC3C0-F9E3-4759-AFCF-E8B824331039}"/>
    <dgm:cxn modelId="{3D9A2F88-8CAE-48E0-8C49-2CF6402FBBD0}" type="presOf" srcId="{321EF6A0-1503-4E72-97F5-094A62FB4C25}" destId="{32259105-00C6-4469-9D09-0D34F41FAD08}" srcOrd="0" destOrd="0" presId="urn:microsoft.com/office/officeart/2005/8/layout/vList2"/>
    <dgm:cxn modelId="{7503B88C-D4D5-491D-B9ED-F2DD47A72A78}" type="presOf" srcId="{FEFCEFD4-45B2-4C8D-9635-B2819464FFF9}" destId="{BF86E815-9ACA-450C-8593-C3157C189850}" srcOrd="0" destOrd="0" presId="urn:microsoft.com/office/officeart/2005/8/layout/vList2"/>
    <dgm:cxn modelId="{E9ADAF8F-1847-4588-9AE6-0940AAAD052D}" type="presOf" srcId="{9BE32D25-AAA1-4959-A82E-2D13266292E7}" destId="{1163AEB2-B569-4629-A331-37B3AF0EF4B6}" srcOrd="0" destOrd="0" presId="urn:microsoft.com/office/officeart/2005/8/layout/vList2"/>
    <dgm:cxn modelId="{7BF73192-0B70-469D-9D90-AAC161B02C4A}" srcId="{FEFCEFD4-45B2-4C8D-9635-B2819464FFF9}" destId="{060DC9DC-0172-48BF-9747-99B5BAF793BE}" srcOrd="2" destOrd="0" parTransId="{F3867C8A-DC8F-48FD-B1E9-C671C01F2AA5}" sibTransId="{68477F5A-50D8-44E0-95E2-2735D7FE8950}"/>
    <dgm:cxn modelId="{B2AF0297-335A-42A2-9203-E29693EC51F7}" type="presOf" srcId="{401261C1-9657-4241-81DD-EB3B5D8AD072}" destId="{38AE6088-14AF-4849-8B78-A9ABB4ECFAC8}" srcOrd="0" destOrd="0" presId="urn:microsoft.com/office/officeart/2005/8/layout/vList2"/>
    <dgm:cxn modelId="{40D41699-66D5-479B-8F19-DE699D469863}" type="presOf" srcId="{CB653FA4-3987-4F31-8C31-E62AAB03F12C}" destId="{32259105-00C6-4469-9D09-0D34F41FAD08}" srcOrd="0" destOrd="1" presId="urn:microsoft.com/office/officeart/2005/8/layout/vList2"/>
    <dgm:cxn modelId="{EC6F2C99-CAC1-480A-8F2F-12535F4184FA}" type="presOf" srcId="{060DC9DC-0172-48BF-9747-99B5BAF793BE}" destId="{AB3BD465-C347-4B69-9917-219BAAC01D6F}" srcOrd="0" destOrd="0" presId="urn:microsoft.com/office/officeart/2005/8/layout/vList2"/>
    <dgm:cxn modelId="{C54B609B-C019-41D0-8FCE-CF06C56B1406}" type="presOf" srcId="{96648865-4E24-4035-8903-3D9A0F96DCD0}" destId="{97BF4528-FD69-4B50-A32B-483FD5D690F8}" srcOrd="0" destOrd="1" presId="urn:microsoft.com/office/officeart/2005/8/layout/vList2"/>
    <dgm:cxn modelId="{55F2B6AD-9691-42DF-A22A-3100C94DA8F7}" type="presOf" srcId="{04ED5CC5-A48F-40AF-AC53-2DB4B439EA7B}" destId="{32259105-00C6-4469-9D09-0D34F41FAD08}" srcOrd="0" destOrd="4" presId="urn:microsoft.com/office/officeart/2005/8/layout/vList2"/>
    <dgm:cxn modelId="{96F0E9B2-541F-485F-9AA3-DBB43D23B8EB}" type="presOf" srcId="{F03904B7-66ED-4C8F-ADCB-7D58ECC173B9}" destId="{32259105-00C6-4469-9D09-0D34F41FAD08}" srcOrd="0" destOrd="3" presId="urn:microsoft.com/office/officeart/2005/8/layout/vList2"/>
    <dgm:cxn modelId="{99CC94C1-F8F3-4EC7-988B-A3CC39E00488}" type="presOf" srcId="{96319A8A-F905-4C18-971C-00C1781593B2}" destId="{32259105-00C6-4469-9D09-0D34F41FAD08}" srcOrd="0" destOrd="2" presId="urn:microsoft.com/office/officeart/2005/8/layout/vList2"/>
    <dgm:cxn modelId="{86F006C6-3D4F-4FDF-93C7-E059D49729B8}" srcId="{060DC9DC-0172-48BF-9747-99B5BAF793BE}" destId="{8114B21C-937D-46F2-812B-2D6CA79DBE6E}" srcOrd="2" destOrd="0" parTransId="{FFEBC5FF-7383-4F91-8DB7-9B37ABFB9640}" sibTransId="{0CF603FE-7203-4623-AF4D-E1D638C6BD7D}"/>
    <dgm:cxn modelId="{D8CCEDDA-787F-43B0-A84B-8354F3A506CF}" srcId="{401261C1-9657-4241-81DD-EB3B5D8AD072}" destId="{F03904B7-66ED-4C8F-ADCB-7D58ECC173B9}" srcOrd="3" destOrd="0" parTransId="{80224803-4636-4888-AB2F-6419263EC37D}" sibTransId="{78CCDE09-80B6-46F3-94FC-0430D37269D7}"/>
    <dgm:cxn modelId="{47394BDB-20B6-48FD-AAE0-2C48978594B0}" srcId="{401261C1-9657-4241-81DD-EB3B5D8AD072}" destId="{04ED5CC5-A48F-40AF-AC53-2DB4B439EA7B}" srcOrd="4" destOrd="0" parTransId="{D448E9B3-C055-4E29-830B-18FF27B2A2A0}" sibTransId="{6A5ACFBE-015C-4D00-AC04-9DA6FBD23785}"/>
    <dgm:cxn modelId="{082596F1-DFC9-4E77-9ED1-F1E147F09378}" srcId="{401261C1-9657-4241-81DD-EB3B5D8AD072}" destId="{96319A8A-F905-4C18-971C-00C1781593B2}" srcOrd="2" destOrd="0" parTransId="{3A84D3FE-DFBF-4ABB-B092-D28E268CD479}" sibTransId="{4069E3B8-730F-4484-8214-BBC81B4B8A4A}"/>
    <dgm:cxn modelId="{3B96AA57-716A-4AA0-9B9A-1F20D27572EC}" type="presParOf" srcId="{BF86E815-9ACA-450C-8593-C3157C189850}" destId="{1163AEB2-B569-4629-A331-37B3AF0EF4B6}" srcOrd="0" destOrd="0" presId="urn:microsoft.com/office/officeart/2005/8/layout/vList2"/>
    <dgm:cxn modelId="{457FFA38-F4C0-433A-9C02-A56620983620}" type="presParOf" srcId="{BF86E815-9ACA-450C-8593-C3157C189850}" destId="{11DE2E2C-5A60-4D9A-ABE3-97D24A20F28D}" srcOrd="1" destOrd="0" presId="urn:microsoft.com/office/officeart/2005/8/layout/vList2"/>
    <dgm:cxn modelId="{695C7967-0D12-404C-AB4F-4E1364B9097A}" type="presParOf" srcId="{BF86E815-9ACA-450C-8593-C3157C189850}" destId="{38AE6088-14AF-4849-8B78-A9ABB4ECFAC8}" srcOrd="2" destOrd="0" presId="urn:microsoft.com/office/officeart/2005/8/layout/vList2"/>
    <dgm:cxn modelId="{6238F0F6-84D9-4952-AAB2-97DD9E7D517D}" type="presParOf" srcId="{BF86E815-9ACA-450C-8593-C3157C189850}" destId="{32259105-00C6-4469-9D09-0D34F41FAD08}" srcOrd="3" destOrd="0" presId="urn:microsoft.com/office/officeart/2005/8/layout/vList2"/>
    <dgm:cxn modelId="{09B7F52F-762B-451E-B8F2-44005D0AEA6B}" type="presParOf" srcId="{BF86E815-9ACA-450C-8593-C3157C189850}" destId="{AB3BD465-C347-4B69-9917-219BAAC01D6F}" srcOrd="4" destOrd="0" presId="urn:microsoft.com/office/officeart/2005/8/layout/vList2"/>
    <dgm:cxn modelId="{66C4DD81-1182-4729-86E0-8801FC35BBFF}" type="presParOf" srcId="{BF86E815-9ACA-450C-8593-C3157C189850}" destId="{97BF4528-FD69-4B50-A32B-483FD5D690F8}" srcOrd="5" destOrd="0" presId="urn:microsoft.com/office/officeart/2005/8/layout/vList2"/>
    <dgm:cxn modelId="{A360EACF-93B6-433F-B109-4C27781FB514}" type="presParOf" srcId="{BF86E815-9ACA-450C-8593-C3157C189850}" destId="{362A5C8D-889D-4BA9-9202-269D783006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3AEB2-B569-4629-A331-37B3AF0EF4B6}">
      <dsp:nvSpPr>
        <dsp:cNvPr id="0" name=""/>
        <dsp:cNvSpPr/>
      </dsp:nvSpPr>
      <dsp:spPr>
        <a:xfrm>
          <a:off x="0" y="14041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01 AI</a:t>
          </a:r>
          <a:r>
            <a:rPr lang="zh-CN" sz="18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将重塑软件、赋能行业智能化</a:t>
          </a:r>
        </a:p>
      </dsp:txBody>
      <dsp:txXfrm>
        <a:off x="25163" y="39204"/>
        <a:ext cx="6884586" cy="465141"/>
      </dsp:txXfrm>
    </dsp:sp>
    <dsp:sp modelId="{11DE2E2C-5A60-4D9A-ABE3-97D24A20F28D}">
      <dsp:nvSpPr>
        <dsp:cNvPr id="0" name=""/>
        <dsp:cNvSpPr/>
      </dsp:nvSpPr>
      <dsp:spPr>
        <a:xfrm>
          <a:off x="0" y="529508"/>
          <a:ext cx="6934912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大模型的四大技术驱动力，使得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重塑软件成为可见的未来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业务视角的变化</a:t>
          </a:r>
          <a:endParaRPr lang="zh-CN" altLang="en-US" sz="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529508"/>
        <a:ext cx="6934912" cy="728640"/>
      </dsp:txXfrm>
    </dsp:sp>
    <dsp:sp modelId="{38AE6088-14AF-4849-8B78-A9ABB4ECFAC8}">
      <dsp:nvSpPr>
        <dsp:cNvPr id="0" name=""/>
        <dsp:cNvSpPr/>
      </dsp:nvSpPr>
      <dsp:spPr>
        <a:xfrm>
          <a:off x="0" y="1258148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02 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大模型的应用落地之路</a:t>
          </a:r>
        </a:p>
      </dsp:txBody>
      <dsp:txXfrm>
        <a:off x="25163" y="1283311"/>
        <a:ext cx="6884586" cy="465141"/>
      </dsp:txXfrm>
    </dsp:sp>
    <dsp:sp modelId="{32259105-00C6-4469-9D09-0D34F41FAD08}">
      <dsp:nvSpPr>
        <dsp:cNvPr id="0" name=""/>
        <dsp:cNvSpPr/>
      </dsp:nvSpPr>
      <dsp:spPr>
        <a:xfrm>
          <a:off x="0" y="1773615"/>
          <a:ext cx="693491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提示词工程（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Prompt Engineering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Retrieval-Augmented Generation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与知识库</a:t>
          </a:r>
          <a:endParaRPr lang="zh-CN" sz="14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智能体（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 Agent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微调（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Fine-tuning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函数调用（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Function Calling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773615"/>
        <a:ext cx="6934912" cy="1684980"/>
      </dsp:txXfrm>
    </dsp:sp>
    <dsp:sp modelId="{AB3BD465-C347-4B69-9917-219BAAC01D6F}">
      <dsp:nvSpPr>
        <dsp:cNvPr id="0" name=""/>
        <dsp:cNvSpPr/>
      </dsp:nvSpPr>
      <dsp:spPr>
        <a:xfrm>
          <a:off x="0" y="3458595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03 RAG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：当下性价比最高的</a:t>
          </a:r>
          <a:r>
            <a:rPr 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LLM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落地方案</a:t>
          </a:r>
        </a:p>
      </dsp:txBody>
      <dsp:txXfrm>
        <a:off x="25163" y="3483758"/>
        <a:ext cx="6884586" cy="465141"/>
      </dsp:txXfrm>
    </dsp:sp>
    <dsp:sp modelId="{97BF4528-FD69-4B50-A32B-483FD5D690F8}">
      <dsp:nvSpPr>
        <dsp:cNvPr id="0" name=""/>
        <dsp:cNvSpPr/>
      </dsp:nvSpPr>
      <dsp:spPr>
        <a:xfrm>
          <a:off x="0" y="3974062"/>
          <a:ext cx="6934912" cy="1001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华为云客服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助手的大模型实践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工程化的挑战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更多落地案例</a:t>
          </a:r>
        </a:p>
      </dsp:txBody>
      <dsp:txXfrm>
        <a:off x="0" y="3974062"/>
        <a:ext cx="6934912" cy="1001880"/>
      </dsp:txXfrm>
    </dsp:sp>
    <dsp:sp modelId="{362A5C8D-889D-4BA9-9202-269D7830061C}">
      <dsp:nvSpPr>
        <dsp:cNvPr id="0" name=""/>
        <dsp:cNvSpPr/>
      </dsp:nvSpPr>
      <dsp:spPr>
        <a:xfrm>
          <a:off x="0" y="4989983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04 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心得体会</a:t>
          </a:r>
        </a:p>
      </dsp:txBody>
      <dsp:txXfrm>
        <a:off x="25163" y="5015146"/>
        <a:ext cx="6884586" cy="465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3AEB2-B569-4629-A331-37B3AF0EF4B6}">
      <dsp:nvSpPr>
        <dsp:cNvPr id="0" name=""/>
        <dsp:cNvSpPr/>
      </dsp:nvSpPr>
      <dsp:spPr>
        <a:xfrm>
          <a:off x="0" y="14041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01 AI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将重塑软件、赋能行业智能化</a:t>
          </a:r>
        </a:p>
      </dsp:txBody>
      <dsp:txXfrm>
        <a:off x="25163" y="39204"/>
        <a:ext cx="6884586" cy="465141"/>
      </dsp:txXfrm>
    </dsp:sp>
    <dsp:sp modelId="{11DE2E2C-5A60-4D9A-ABE3-97D24A20F28D}">
      <dsp:nvSpPr>
        <dsp:cNvPr id="0" name=""/>
        <dsp:cNvSpPr/>
      </dsp:nvSpPr>
      <dsp:spPr>
        <a:xfrm>
          <a:off x="0" y="529508"/>
          <a:ext cx="6934912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大模型的四大技术驱动力，使得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重塑软件成为可见的未来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业务视角的变化</a:t>
          </a:r>
          <a:endParaRPr lang="zh-CN" altLang="en-US" sz="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529508"/>
        <a:ext cx="6934912" cy="728640"/>
      </dsp:txXfrm>
    </dsp:sp>
    <dsp:sp modelId="{38AE6088-14AF-4849-8B78-A9ABB4ECFAC8}">
      <dsp:nvSpPr>
        <dsp:cNvPr id="0" name=""/>
        <dsp:cNvSpPr/>
      </dsp:nvSpPr>
      <dsp:spPr>
        <a:xfrm>
          <a:off x="0" y="1258148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02 </a:t>
          </a:r>
          <a:r>
            <a:rPr lang="zh-CN" sz="18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大模型的应用落地之路</a:t>
          </a:r>
        </a:p>
      </dsp:txBody>
      <dsp:txXfrm>
        <a:off x="25163" y="1283311"/>
        <a:ext cx="6884586" cy="465141"/>
      </dsp:txXfrm>
    </dsp:sp>
    <dsp:sp modelId="{32259105-00C6-4469-9D09-0D34F41FAD08}">
      <dsp:nvSpPr>
        <dsp:cNvPr id="0" name=""/>
        <dsp:cNvSpPr/>
      </dsp:nvSpPr>
      <dsp:spPr>
        <a:xfrm>
          <a:off x="0" y="1773615"/>
          <a:ext cx="693491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提示词工程（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Prompt Engineering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Retrieval-Augmented Generation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与知识库</a:t>
          </a:r>
          <a:endParaRPr lang="zh-CN" sz="14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智能体（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 Agent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微调（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Fine-tuning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函数调用（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Function Calling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773615"/>
        <a:ext cx="6934912" cy="1684980"/>
      </dsp:txXfrm>
    </dsp:sp>
    <dsp:sp modelId="{AB3BD465-C347-4B69-9917-219BAAC01D6F}">
      <dsp:nvSpPr>
        <dsp:cNvPr id="0" name=""/>
        <dsp:cNvSpPr/>
      </dsp:nvSpPr>
      <dsp:spPr>
        <a:xfrm>
          <a:off x="0" y="3458595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03 RAG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：当下性价比最高的</a:t>
          </a:r>
          <a:r>
            <a:rPr 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LLM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落地方案</a:t>
          </a:r>
        </a:p>
      </dsp:txBody>
      <dsp:txXfrm>
        <a:off x="25163" y="3483758"/>
        <a:ext cx="6884586" cy="465141"/>
      </dsp:txXfrm>
    </dsp:sp>
    <dsp:sp modelId="{97BF4528-FD69-4B50-A32B-483FD5D690F8}">
      <dsp:nvSpPr>
        <dsp:cNvPr id="0" name=""/>
        <dsp:cNvSpPr/>
      </dsp:nvSpPr>
      <dsp:spPr>
        <a:xfrm>
          <a:off x="0" y="3974062"/>
          <a:ext cx="6934912" cy="1001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华为云客服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助手的大模型实践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工程化的挑战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更多落地案例</a:t>
          </a:r>
        </a:p>
      </dsp:txBody>
      <dsp:txXfrm>
        <a:off x="0" y="3974062"/>
        <a:ext cx="6934912" cy="1001880"/>
      </dsp:txXfrm>
    </dsp:sp>
    <dsp:sp modelId="{362A5C8D-889D-4BA9-9202-269D7830061C}">
      <dsp:nvSpPr>
        <dsp:cNvPr id="0" name=""/>
        <dsp:cNvSpPr/>
      </dsp:nvSpPr>
      <dsp:spPr>
        <a:xfrm>
          <a:off x="0" y="4989983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04 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心得体会</a:t>
          </a:r>
        </a:p>
      </dsp:txBody>
      <dsp:txXfrm>
        <a:off x="25163" y="5015146"/>
        <a:ext cx="6884586" cy="4651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3AEB2-B569-4629-A331-37B3AF0EF4B6}">
      <dsp:nvSpPr>
        <dsp:cNvPr id="0" name=""/>
        <dsp:cNvSpPr/>
      </dsp:nvSpPr>
      <dsp:spPr>
        <a:xfrm>
          <a:off x="0" y="14041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01 AI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将重塑软件、赋能行业智能化</a:t>
          </a:r>
        </a:p>
      </dsp:txBody>
      <dsp:txXfrm>
        <a:off x="25163" y="39204"/>
        <a:ext cx="6884586" cy="465141"/>
      </dsp:txXfrm>
    </dsp:sp>
    <dsp:sp modelId="{11DE2E2C-5A60-4D9A-ABE3-97D24A20F28D}">
      <dsp:nvSpPr>
        <dsp:cNvPr id="0" name=""/>
        <dsp:cNvSpPr/>
      </dsp:nvSpPr>
      <dsp:spPr>
        <a:xfrm>
          <a:off x="0" y="529508"/>
          <a:ext cx="6934912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大模型的四大技术驱动力，使得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重塑软件成为可见的未来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业务视角的变化</a:t>
          </a:r>
          <a:endParaRPr lang="zh-CN" altLang="en-US" sz="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529508"/>
        <a:ext cx="6934912" cy="728640"/>
      </dsp:txXfrm>
    </dsp:sp>
    <dsp:sp modelId="{38AE6088-14AF-4849-8B78-A9ABB4ECFAC8}">
      <dsp:nvSpPr>
        <dsp:cNvPr id="0" name=""/>
        <dsp:cNvSpPr/>
      </dsp:nvSpPr>
      <dsp:spPr>
        <a:xfrm>
          <a:off x="0" y="1258148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02 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大模型的应用落地之路</a:t>
          </a:r>
        </a:p>
      </dsp:txBody>
      <dsp:txXfrm>
        <a:off x="25163" y="1283311"/>
        <a:ext cx="6884586" cy="465141"/>
      </dsp:txXfrm>
    </dsp:sp>
    <dsp:sp modelId="{32259105-00C6-4469-9D09-0D34F41FAD08}">
      <dsp:nvSpPr>
        <dsp:cNvPr id="0" name=""/>
        <dsp:cNvSpPr/>
      </dsp:nvSpPr>
      <dsp:spPr>
        <a:xfrm>
          <a:off x="0" y="1773615"/>
          <a:ext cx="693491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提示词工程（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Prompt Engineering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Retrieval-Augmented Generation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与知识库</a:t>
          </a:r>
          <a:endParaRPr lang="zh-CN" sz="14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智能体（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 Agent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微调（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Fine-tuning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函数调用（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Function Calling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773615"/>
        <a:ext cx="6934912" cy="1684980"/>
      </dsp:txXfrm>
    </dsp:sp>
    <dsp:sp modelId="{AB3BD465-C347-4B69-9917-219BAAC01D6F}">
      <dsp:nvSpPr>
        <dsp:cNvPr id="0" name=""/>
        <dsp:cNvSpPr/>
      </dsp:nvSpPr>
      <dsp:spPr>
        <a:xfrm>
          <a:off x="0" y="3458595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03 RAG</a:t>
          </a:r>
          <a:r>
            <a:rPr lang="zh-CN" sz="18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：当下性价比最高的</a:t>
          </a:r>
          <a:r>
            <a:rPr lang="en-US" sz="18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LLM</a:t>
          </a:r>
          <a:r>
            <a:rPr lang="zh-CN" sz="18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落地方案</a:t>
          </a:r>
        </a:p>
      </dsp:txBody>
      <dsp:txXfrm>
        <a:off x="25163" y="3483758"/>
        <a:ext cx="6884586" cy="465141"/>
      </dsp:txXfrm>
    </dsp:sp>
    <dsp:sp modelId="{97BF4528-FD69-4B50-A32B-483FD5D690F8}">
      <dsp:nvSpPr>
        <dsp:cNvPr id="0" name=""/>
        <dsp:cNvSpPr/>
      </dsp:nvSpPr>
      <dsp:spPr>
        <a:xfrm>
          <a:off x="0" y="3974062"/>
          <a:ext cx="6934912" cy="1001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华为云客服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助手的大模型实践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工程化的挑战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更多落地案例</a:t>
          </a:r>
        </a:p>
      </dsp:txBody>
      <dsp:txXfrm>
        <a:off x="0" y="3974062"/>
        <a:ext cx="6934912" cy="1001880"/>
      </dsp:txXfrm>
    </dsp:sp>
    <dsp:sp modelId="{362A5C8D-889D-4BA9-9202-269D7830061C}">
      <dsp:nvSpPr>
        <dsp:cNvPr id="0" name=""/>
        <dsp:cNvSpPr/>
      </dsp:nvSpPr>
      <dsp:spPr>
        <a:xfrm>
          <a:off x="0" y="4989983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04 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心得体会</a:t>
          </a:r>
        </a:p>
      </dsp:txBody>
      <dsp:txXfrm>
        <a:off x="25163" y="5015146"/>
        <a:ext cx="6884586" cy="4651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3AEB2-B569-4629-A331-37B3AF0EF4B6}">
      <dsp:nvSpPr>
        <dsp:cNvPr id="0" name=""/>
        <dsp:cNvSpPr/>
      </dsp:nvSpPr>
      <dsp:spPr>
        <a:xfrm>
          <a:off x="0" y="14041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01 AI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将重塑软件、赋能行业智能化</a:t>
          </a:r>
        </a:p>
      </dsp:txBody>
      <dsp:txXfrm>
        <a:off x="25163" y="39204"/>
        <a:ext cx="6884586" cy="465141"/>
      </dsp:txXfrm>
    </dsp:sp>
    <dsp:sp modelId="{11DE2E2C-5A60-4D9A-ABE3-97D24A20F28D}">
      <dsp:nvSpPr>
        <dsp:cNvPr id="0" name=""/>
        <dsp:cNvSpPr/>
      </dsp:nvSpPr>
      <dsp:spPr>
        <a:xfrm>
          <a:off x="0" y="529508"/>
          <a:ext cx="6934912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大模型的四大技术驱动力，使得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重塑软件成为可见的未来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业务视角的变化</a:t>
          </a:r>
          <a:endParaRPr lang="zh-CN" altLang="en-US" sz="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529508"/>
        <a:ext cx="6934912" cy="728640"/>
      </dsp:txXfrm>
    </dsp:sp>
    <dsp:sp modelId="{38AE6088-14AF-4849-8B78-A9ABB4ECFAC8}">
      <dsp:nvSpPr>
        <dsp:cNvPr id="0" name=""/>
        <dsp:cNvSpPr/>
      </dsp:nvSpPr>
      <dsp:spPr>
        <a:xfrm>
          <a:off x="0" y="1258148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02 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大模型的应用落地之路</a:t>
          </a:r>
        </a:p>
      </dsp:txBody>
      <dsp:txXfrm>
        <a:off x="25163" y="1283311"/>
        <a:ext cx="6884586" cy="465141"/>
      </dsp:txXfrm>
    </dsp:sp>
    <dsp:sp modelId="{32259105-00C6-4469-9D09-0D34F41FAD08}">
      <dsp:nvSpPr>
        <dsp:cNvPr id="0" name=""/>
        <dsp:cNvSpPr/>
      </dsp:nvSpPr>
      <dsp:spPr>
        <a:xfrm>
          <a:off x="0" y="1773615"/>
          <a:ext cx="6934912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提示词工程（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Prompt Engineering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Retrieval-Augmented Generation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4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与知识库</a:t>
          </a:r>
          <a:endParaRPr lang="zh-CN" sz="14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智能体（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 Agent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微调（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Fine-tuning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函数调用（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Function Calling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773615"/>
        <a:ext cx="6934912" cy="1684980"/>
      </dsp:txXfrm>
    </dsp:sp>
    <dsp:sp modelId="{AB3BD465-C347-4B69-9917-219BAAC01D6F}">
      <dsp:nvSpPr>
        <dsp:cNvPr id="0" name=""/>
        <dsp:cNvSpPr/>
      </dsp:nvSpPr>
      <dsp:spPr>
        <a:xfrm>
          <a:off x="0" y="3458595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03 RAG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：当下性价比最高的</a:t>
          </a:r>
          <a:r>
            <a:rPr lang="en-US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LLM</a:t>
          </a:r>
          <a:r>
            <a:rPr lang="zh-CN" sz="18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落地方案</a:t>
          </a:r>
        </a:p>
      </dsp:txBody>
      <dsp:txXfrm>
        <a:off x="25163" y="3483758"/>
        <a:ext cx="6884586" cy="465141"/>
      </dsp:txXfrm>
    </dsp:sp>
    <dsp:sp modelId="{97BF4528-FD69-4B50-A32B-483FD5D690F8}">
      <dsp:nvSpPr>
        <dsp:cNvPr id="0" name=""/>
        <dsp:cNvSpPr/>
      </dsp:nvSpPr>
      <dsp:spPr>
        <a:xfrm>
          <a:off x="0" y="3974062"/>
          <a:ext cx="6934912" cy="1001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183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华为云客服</a:t>
          </a: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助手的大模型实践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RAG</a:t>
          </a:r>
          <a:r>
            <a:rPr 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工程化的挑战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更多落地案例</a:t>
          </a:r>
        </a:p>
      </dsp:txBody>
      <dsp:txXfrm>
        <a:off x="0" y="3974062"/>
        <a:ext cx="6934912" cy="1001880"/>
      </dsp:txXfrm>
    </dsp:sp>
    <dsp:sp modelId="{362A5C8D-889D-4BA9-9202-269D7830061C}">
      <dsp:nvSpPr>
        <dsp:cNvPr id="0" name=""/>
        <dsp:cNvSpPr/>
      </dsp:nvSpPr>
      <dsp:spPr>
        <a:xfrm>
          <a:off x="0" y="4989983"/>
          <a:ext cx="6934912" cy="515467"/>
        </a:xfrm>
        <a:prstGeom prst="roundRect">
          <a:avLst/>
        </a:prstGeom>
        <a:solidFill>
          <a:srgbClr val="F1F1F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04 </a:t>
          </a:r>
          <a:r>
            <a:rPr lang="zh-CN" sz="18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心得体会</a:t>
          </a:r>
        </a:p>
      </dsp:txBody>
      <dsp:txXfrm>
        <a:off x="25163" y="5015146"/>
        <a:ext cx="6884586" cy="465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FC0AC-9030-46C0-BDC7-8BEFB47A5772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6F2C3-37F0-4CB3-804E-E8AC99E4A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39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646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80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zh-CN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function calling 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从本质上并不是严格的工具调用， 而是作为工具调用的前奏，它通过更加结构化的方式指导 </a:t>
            </a:r>
            <a:r>
              <a:rPr lang="en-US" altLang="zh-CN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LLM 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输出，为在本地执行具体函数提供了参数，铺平了道路。工具调用为 </a:t>
            </a:r>
            <a:r>
              <a:rPr lang="en-US" altLang="zh-CN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LLM 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提供了调用外部工具的能力，扩展了其应用范围，开发者可以定义各种功能的函数，帮助 </a:t>
            </a:r>
            <a:r>
              <a:rPr lang="en-US" altLang="zh-CN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LLM 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完成更复杂的任务。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155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在 </a:t>
            </a:r>
            <a:r>
              <a:rPr lang="en-US" altLang="zh-CN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AI 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大模型时代，任何具备独立思考能力并能与环境进行交互的实体，都可以被抽象地描述为智能体（</a:t>
            </a:r>
            <a:r>
              <a:rPr lang="en-US" altLang="zh-CN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Agent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）。这个英文词汇在 </a:t>
            </a:r>
            <a:r>
              <a:rPr lang="en-US" altLang="zh-CN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AI 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领域被普遍采纳，用以指代那些能够自主活动的软件或硬件实体。</a:t>
            </a:r>
            <a:endParaRPr lang="en-US" altLang="zh-CN" b="0" i="0" dirty="0">
              <a:solidFill>
                <a:srgbClr val="30303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主流的智能体开发框架有 </a:t>
            </a:r>
            <a:r>
              <a:rPr lang="en-US" altLang="zh-CN" b="0" i="0" dirty="0" err="1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Langchain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metaGPT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。</a:t>
            </a:r>
            <a:endParaRPr lang="en-US" altLang="zh-CN" b="0" i="0" dirty="0">
              <a:solidFill>
                <a:srgbClr val="30303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 latinLnBrk="1"/>
            <a:r>
              <a:rPr lang="en-US" altLang="zh-CN" b="0" i="0" dirty="0" err="1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LangChain</a:t>
            </a:r>
            <a:r>
              <a:rPr lang="en-US" altLang="zh-CN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是一个用于开发由语言模型支持的应用程序的框架。它使应用程序能够：</a:t>
            </a:r>
          </a:p>
          <a:p>
            <a:pPr algn="l" latinLnBrk="1"/>
            <a:r>
              <a:rPr lang="en-US" altLang="zh-CN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•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感知上下文：将语言模型连接到上下文源（提示说明、小样本示例、响应的内容等）</a:t>
            </a:r>
          </a:p>
          <a:p>
            <a:pPr algn="l" latinLnBrk="1"/>
            <a:r>
              <a:rPr lang="en-US" altLang="zh-CN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•</a:t>
            </a:r>
            <a:r>
              <a:rPr lang="zh-CN" altLang="en-US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Helvetica Neue"/>
              </a:rPr>
              <a:t>推理：依靠语言模型进行推理（关于如何根据提供的上下文进行回答、采取什么操作等）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717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032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SRE</a:t>
            </a:r>
            <a:r>
              <a:rPr lang="zh-CN" altLang="en-US" dirty="0"/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Site Reliability Engineer (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网站可靠性工程师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，系统管理员</a:t>
            </a:r>
            <a:endParaRPr lang="en-US" altLang="zh-CN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客服流失率貌似是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30%-45%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toB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业务技术性较强，需要一定的专业背景，客服的培训成本很高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024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413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首先将</a:t>
            </a:r>
            <a:r>
              <a:rPr lang="en-US" altLang="zh-CN" dirty="0"/>
              <a:t>RAG</a:t>
            </a:r>
            <a:r>
              <a:rPr lang="zh-CN" altLang="en-US" dirty="0"/>
              <a:t>工程化落地，以利用大模型的能力，达到能做事；在利用大模型的能力的过程中，并没有完全摒弃原有的</a:t>
            </a:r>
            <a:r>
              <a:rPr lang="en-US" altLang="zh-CN" dirty="0"/>
              <a:t>QA</a:t>
            </a:r>
            <a:r>
              <a:rPr lang="zh-CN" altLang="en-US" dirty="0"/>
              <a:t>能力</a:t>
            </a:r>
            <a:endParaRPr lang="en-US" altLang="zh-CN" dirty="0"/>
          </a:p>
          <a:p>
            <a:r>
              <a:rPr lang="zh-CN" altLang="en-US" dirty="0"/>
              <a:t>技术方案：大模型</a:t>
            </a:r>
            <a:r>
              <a:rPr lang="en-US" altLang="zh-CN" dirty="0"/>
              <a:t>+</a:t>
            </a:r>
            <a:r>
              <a:rPr lang="zh-CN" altLang="en-US" dirty="0"/>
              <a:t>提示词工程</a:t>
            </a:r>
            <a:r>
              <a:rPr lang="en-US" altLang="zh-CN" dirty="0"/>
              <a:t>+RAG</a:t>
            </a:r>
            <a:r>
              <a:rPr lang="zh-CN" altLang="en-US" dirty="0"/>
              <a:t>，此时遇到的问题，</a:t>
            </a:r>
            <a:r>
              <a:rPr lang="zh-CN" altLang="en-US" sz="1800" b="0" i="0" dirty="0">
                <a:solidFill>
                  <a:srgbClr val="575756"/>
                </a:solidFill>
                <a:effectLst/>
                <a:latin typeface="MicrosoftYaHei"/>
              </a:rPr>
              <a:t>模型能力不足、上下文过短、关键词检索不准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因此，引入向量索引</a:t>
            </a:r>
            <a:r>
              <a:rPr lang="en-US" altLang="zh-CN" dirty="0"/>
              <a:t>+</a:t>
            </a:r>
            <a:r>
              <a:rPr lang="zh-CN" altLang="en-US" dirty="0"/>
              <a:t>人工标注</a:t>
            </a:r>
            <a:r>
              <a:rPr lang="en-US" altLang="zh-CN" dirty="0"/>
              <a:t>+SFT</a:t>
            </a:r>
            <a:r>
              <a:rPr lang="zh-CN" altLang="en-US" dirty="0"/>
              <a:t>微调，但人工标注的效率低，质量差，谁来标，谁来检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39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大模型</a:t>
            </a:r>
            <a:r>
              <a:rPr lang="en-US" altLang="zh-CN" dirty="0"/>
              <a:t>+</a:t>
            </a:r>
            <a:r>
              <a:rPr lang="zh-CN" altLang="en-US" dirty="0"/>
              <a:t>提示词工程</a:t>
            </a:r>
            <a:r>
              <a:rPr lang="en-US" altLang="zh-CN" dirty="0"/>
              <a:t>+RAG+</a:t>
            </a:r>
            <a:r>
              <a:rPr lang="zh-CN" altLang="en-US" dirty="0"/>
              <a:t>人工标注</a:t>
            </a:r>
            <a:r>
              <a:rPr lang="en-US" altLang="zh-CN" dirty="0"/>
              <a:t>+SFT</a:t>
            </a:r>
            <a:r>
              <a:rPr lang="zh-CN" altLang="en-US" dirty="0"/>
              <a:t>微调</a:t>
            </a:r>
            <a:r>
              <a:rPr lang="en-US" altLang="zh-CN" dirty="0"/>
              <a:t>+</a:t>
            </a:r>
            <a:r>
              <a:rPr lang="zh-CN" altLang="en-US" dirty="0"/>
              <a:t>作业即标注</a:t>
            </a:r>
            <a:r>
              <a:rPr lang="en-US" altLang="zh-CN" dirty="0"/>
              <a:t>+AI</a:t>
            </a:r>
            <a:r>
              <a:rPr lang="zh-CN" altLang="en-US" dirty="0"/>
              <a:t>萃取经验知识</a:t>
            </a:r>
            <a:r>
              <a:rPr lang="en-US" altLang="zh-CN" dirty="0"/>
              <a:t>+</a:t>
            </a:r>
            <a:r>
              <a:rPr lang="zh-CN" altLang="en-US" dirty="0"/>
              <a:t>持续运营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829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找到业务认同的核心价值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1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12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这是方舟投资（</a:t>
            </a:r>
            <a:r>
              <a:rPr lang="en-US" altLang="zh-CN" dirty="0"/>
              <a:t>ARK INVEST</a:t>
            </a:r>
            <a:r>
              <a:rPr lang="zh-CN" altLang="en-US" dirty="0"/>
              <a:t>）发布的</a:t>
            </a:r>
            <a:r>
              <a:rPr lang="en-US" altLang="zh-CN" dirty="0"/>
              <a:t>《BIG IDEA 2024》</a:t>
            </a:r>
            <a:r>
              <a:rPr lang="zh-CN" altLang="en-US" dirty="0"/>
              <a:t>深度报告，报告显示了蒸汽机，铁路，电力等技术对经济产生的影响（时间</a:t>
            </a:r>
            <a:r>
              <a:rPr lang="en-US" altLang="zh-CN" dirty="0"/>
              <a:t>&amp;</a:t>
            </a:r>
            <a:r>
              <a:rPr lang="zh-CN" altLang="en-US" dirty="0"/>
              <a:t>幅度）</a:t>
            </a:r>
            <a:endParaRPr lang="en-US" altLang="zh-CN" dirty="0"/>
          </a:p>
          <a:p>
            <a:r>
              <a:rPr lang="zh-CN" altLang="en-US" dirty="0"/>
              <a:t>可以看到</a:t>
            </a:r>
            <a:r>
              <a:rPr lang="en-US" altLang="zh-CN" dirty="0"/>
              <a:t>AI</a:t>
            </a:r>
            <a:r>
              <a:rPr lang="zh-CN" altLang="en-US" dirty="0"/>
              <a:t>，包括云计算，智能设备，正在掀起历史性的技术浪潮，对经济的影响也远超之前的通用技术</a:t>
            </a:r>
            <a:endParaRPr lang="en-US" altLang="zh-CN" dirty="0"/>
          </a:p>
          <a:p>
            <a:r>
              <a:rPr lang="zh-CN" altLang="en-US" dirty="0"/>
              <a:t>作为</a:t>
            </a:r>
            <a:r>
              <a:rPr lang="en-US" altLang="zh-CN" dirty="0"/>
              <a:t>AI</a:t>
            </a:r>
            <a:r>
              <a:rPr lang="zh-CN" altLang="en-US" dirty="0"/>
              <a:t>的使用者</a:t>
            </a:r>
            <a:r>
              <a:rPr lang="en-US" altLang="zh-CN" dirty="0"/>
              <a:t>/</a:t>
            </a:r>
            <a:r>
              <a:rPr lang="zh-CN" altLang="en-US" dirty="0"/>
              <a:t>开发者，最吸引我的是</a:t>
            </a:r>
            <a:r>
              <a:rPr lang="en-US" altLang="zh-CN" dirty="0"/>
              <a:t>AI</a:t>
            </a:r>
            <a:r>
              <a:rPr lang="zh-CN" altLang="en-US" dirty="0"/>
              <a:t>、大模型的技术在工程实践中的落地应用，本次分享也将围绕这个主题，给大家汇报下</a:t>
            </a:r>
            <a:r>
              <a:rPr lang="en-US" altLang="zh-CN" dirty="0"/>
              <a:t>6</a:t>
            </a:r>
            <a:r>
              <a:rPr lang="zh-CN" altLang="en-US" dirty="0"/>
              <a:t>月中我在</a:t>
            </a:r>
            <a:r>
              <a:rPr lang="en-US" altLang="zh-CN" dirty="0" err="1"/>
              <a:t>archsummit</a:t>
            </a:r>
            <a:r>
              <a:rPr lang="zh-CN" altLang="en-US" dirty="0"/>
              <a:t>深圳峰会上的收获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480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HYQiHei-EES"/>
              </a:rPr>
              <a:t>华院计算基于认知智能引擎平台的场景应用， 为智能制造、 社会治理、 数字文旅、零售金融等行业提供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HYQiHei-EES"/>
              </a:rPr>
              <a:t>AI+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HYQiHei-EES"/>
              </a:rPr>
              <a:t>行业解决方案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72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004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腾讯云安灯是</a:t>
            </a:r>
            <a:r>
              <a:rPr lang="en-US" altLang="zh-CN" b="0" i="0" dirty="0">
                <a:solidFill>
                  <a:srgbClr val="3D485D"/>
                </a:solidFill>
                <a:effectLst/>
                <a:highlight>
                  <a:srgbClr val="F1F3F4"/>
                </a:highlight>
                <a:latin typeface="pingfang SC"/>
              </a:rPr>
              <a:t>ITSM</a:t>
            </a:r>
            <a:r>
              <a:rPr lang="zh-CN" altLang="en-US" b="0" i="0" dirty="0">
                <a:solidFill>
                  <a:srgbClr val="3D485D"/>
                </a:solidFill>
                <a:effectLst/>
                <a:highlight>
                  <a:srgbClr val="F1F3F4"/>
                </a:highlight>
                <a:latin typeface="pingfang SC"/>
              </a:rPr>
              <a:t>服务管理平台，融合</a:t>
            </a:r>
            <a:r>
              <a:rPr lang="en-US" altLang="zh-CN" b="0" i="0" dirty="0">
                <a:solidFill>
                  <a:srgbClr val="3D485D"/>
                </a:solidFill>
                <a:effectLst/>
                <a:highlight>
                  <a:srgbClr val="F1F3F4"/>
                </a:highlight>
                <a:latin typeface="pingfang SC"/>
              </a:rPr>
              <a:t>ITIL4</a:t>
            </a:r>
            <a:r>
              <a:rPr lang="zh-CN" altLang="en-US" b="0" i="0" dirty="0">
                <a:solidFill>
                  <a:srgbClr val="3D485D"/>
                </a:solidFill>
                <a:effectLst/>
                <a:highlight>
                  <a:srgbClr val="F1F3F4"/>
                </a:highlight>
                <a:latin typeface="pingfang SC"/>
              </a:rPr>
              <a:t>实践理论，助力企业构建</a:t>
            </a:r>
            <a:r>
              <a:rPr lang="en-US" altLang="zh-CN" b="0" i="0" dirty="0">
                <a:solidFill>
                  <a:srgbClr val="3D485D"/>
                </a:solidFill>
                <a:effectLst/>
                <a:highlight>
                  <a:srgbClr val="F1F3F4"/>
                </a:highlight>
                <a:latin typeface="pingfang SC"/>
              </a:rPr>
              <a:t>IT</a:t>
            </a:r>
            <a:r>
              <a:rPr lang="zh-CN" altLang="en-US" b="0" i="0" dirty="0">
                <a:solidFill>
                  <a:srgbClr val="3D485D"/>
                </a:solidFill>
                <a:effectLst/>
                <a:highlight>
                  <a:srgbClr val="F1F3F4"/>
                </a:highlight>
                <a:latin typeface="pingfang SC"/>
              </a:rPr>
              <a:t>服务管理体系。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98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104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为了更直观地理解</a:t>
            </a:r>
            <a:r>
              <a:rPr lang="en-US" altLang="zh-CN" dirty="0"/>
              <a:t>Embedding</a:t>
            </a:r>
            <a:r>
              <a:rPr lang="zh-CN" altLang="en-US" dirty="0"/>
              <a:t>的作用，可以将其类比为编程中的计算机语言。编程语言如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等，通过将复杂的逻辑和操作用特定的语法和规则表达出来，使得计算机能够理解和执行这些操作。同样，</a:t>
            </a:r>
            <a:r>
              <a:rPr lang="en-US" altLang="zh-CN" dirty="0"/>
              <a:t>Embedding</a:t>
            </a:r>
            <a:r>
              <a:rPr lang="zh-CN" altLang="en-US" dirty="0"/>
              <a:t>将不同类型的数据转化为统一的向量表示，使得机器能够理解和处理这些数据。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53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Transformer</a:t>
            </a:r>
            <a:r>
              <a:rPr lang="zh-CN" altLang="en-US" b="1" dirty="0"/>
              <a:t>架构催生</a:t>
            </a:r>
            <a:r>
              <a:rPr lang="en-US" altLang="zh-CN" b="1" dirty="0"/>
              <a:t>Scaling Law</a:t>
            </a:r>
          </a:p>
          <a:p>
            <a:r>
              <a:rPr lang="en-US" altLang="zh-CN" dirty="0"/>
              <a:t>Transformer</a:t>
            </a:r>
            <a:r>
              <a:rPr lang="zh-CN" altLang="en-US" dirty="0"/>
              <a:t>架构是由</a:t>
            </a:r>
            <a:r>
              <a:rPr lang="en-US" altLang="zh-CN" dirty="0"/>
              <a:t>Vaswani</a:t>
            </a:r>
            <a:r>
              <a:rPr lang="zh-CN" altLang="en-US" dirty="0"/>
              <a:t>等人在</a:t>
            </a:r>
            <a:r>
              <a:rPr lang="en-US" altLang="zh-CN" dirty="0"/>
              <a:t>2017</a:t>
            </a:r>
            <a:r>
              <a:rPr lang="zh-CN" altLang="en-US" dirty="0"/>
              <a:t>年提出的，其原始目的是解决自然语言处理中的序列转换问题。</a:t>
            </a:r>
            <a:r>
              <a:rPr lang="en-US" altLang="zh-CN" dirty="0"/>
              <a:t>Transformer</a:t>
            </a:r>
            <a:r>
              <a:rPr lang="zh-CN" altLang="en-US" dirty="0"/>
              <a:t>通过完全摒弃循环神经网络（</a:t>
            </a:r>
            <a:r>
              <a:rPr lang="en-US" altLang="zh-CN" dirty="0"/>
              <a:t>RNN</a:t>
            </a:r>
            <a:r>
              <a:rPr lang="zh-CN" altLang="en-US" dirty="0"/>
              <a:t>）和卷积神经网络（</a:t>
            </a:r>
            <a:r>
              <a:rPr lang="en-US" altLang="zh-CN" dirty="0"/>
              <a:t>CNN</a:t>
            </a:r>
            <a:r>
              <a:rPr lang="zh-CN" altLang="en-US" dirty="0"/>
              <a:t>），而依赖于自注意力机制，实现了更高效、更强大的序列建模能力。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73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大模型的快速发展和应用场景的扩展，使得它们成为了现代社会中各种智能应用的核心引擎，具有以下几个显著优势：</a:t>
            </a:r>
          </a:p>
          <a:p>
            <a:pPr>
              <a:buFont typeface="+mj-lt"/>
              <a:buAutoNum type="arabicPeriod"/>
            </a:pPr>
            <a:r>
              <a:rPr lang="zh-CN" altLang="en-US" b="1" dirty="0"/>
              <a:t>跨领域应用</a:t>
            </a:r>
            <a:r>
              <a:rPr lang="zh-CN" altLang="en-US" dirty="0"/>
              <a:t>：大模型具备广泛的通用性，不仅在单一领域内表现出色，还能够跨领域应用。例如，</a:t>
            </a:r>
            <a:r>
              <a:rPr lang="en-US" altLang="zh-CN" dirty="0"/>
              <a:t>GPT-4</a:t>
            </a:r>
            <a:r>
              <a:rPr lang="zh-CN" altLang="en-US" dirty="0"/>
              <a:t>不仅能够处理自然语言生成任务，还能应用于代码生成、数据分析等多个领域。</a:t>
            </a:r>
          </a:p>
          <a:p>
            <a:pPr>
              <a:buFont typeface="+mj-lt"/>
              <a:buAutoNum type="arabicPeriod"/>
            </a:pPr>
            <a:r>
              <a:rPr lang="zh-CN" altLang="en-US" b="1" dirty="0"/>
              <a:t>自动化与效率提升</a:t>
            </a:r>
            <a:r>
              <a:rPr lang="zh-CN" altLang="en-US" dirty="0"/>
              <a:t>：大模型在各种场景中的应用显著提高了自动化程度，从而提升了生产力。无论是自动化客服、智能写作，还是复杂数据分析，大模型都能显著减少人工干预，提高工作效率。</a:t>
            </a:r>
          </a:p>
          <a:p>
            <a:pPr>
              <a:buFont typeface="+mj-lt"/>
              <a:buAutoNum type="arabicPeriod"/>
            </a:pPr>
            <a:r>
              <a:rPr lang="zh-CN" altLang="en-US" b="1" dirty="0"/>
              <a:t>创新驱动</a:t>
            </a:r>
            <a:r>
              <a:rPr lang="zh-CN" altLang="en-US" dirty="0"/>
              <a:t>：通过不断扩展和提升，大模型能够推动新的创新。例如，生成对抗网络（</a:t>
            </a:r>
            <a:r>
              <a:rPr lang="en-US" altLang="zh-CN" dirty="0"/>
              <a:t>GANs</a:t>
            </a:r>
            <a:r>
              <a:rPr lang="zh-CN" altLang="en-US" dirty="0"/>
              <a:t>）在图像生成、视频合成等领域带来了革命性的变化，开创了全新的应用场景和商业机会。</a:t>
            </a:r>
          </a:p>
          <a:p>
            <a:pPr>
              <a:buFont typeface="+mj-lt"/>
              <a:buAutoNum type="arabicPeriod"/>
            </a:pPr>
            <a:r>
              <a:rPr lang="zh-CN" altLang="en-US" b="1" dirty="0"/>
              <a:t>个性化服务</a:t>
            </a:r>
            <a:r>
              <a:rPr lang="zh-CN" altLang="en-US" dirty="0"/>
              <a:t>：大模型能够根据用户的需求和行为提供个性化的服务。例如，在推荐系统中，大模型能够基于用户的历史行为和偏好，提供高度个性化的推荐内容，从而提升用户体验。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197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软件即服务，指的是软件通过互联网交付给用户，不需要安装在本地计算机，用户只要持续订阅就能获得服务；</a:t>
            </a:r>
            <a:endParaRPr lang="en-US" altLang="zh-CN" dirty="0"/>
          </a:p>
          <a:p>
            <a:r>
              <a:rPr lang="zh-CN" altLang="en-US" dirty="0"/>
              <a:t>服务即软件，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强调服务本身正在变得越来越像软件，具有可迭代、可定制、可按需提供的特性</a:t>
            </a:r>
            <a:endParaRPr lang="en-US" altLang="zh-CN" b="0" i="0" dirty="0">
              <a:solidFill>
                <a:srgbClr val="05073B"/>
              </a:solidFill>
              <a:effectLst/>
              <a:highlight>
                <a:srgbClr val="FDFDFE"/>
              </a:highlight>
              <a:latin typeface="-apple-system"/>
            </a:endParaRPr>
          </a:p>
          <a:p>
            <a:endParaRPr lang="en-US" altLang="zh-CN" b="0" i="0" dirty="0">
              <a:solidFill>
                <a:srgbClr val="05073B"/>
              </a:solidFill>
              <a:effectLst/>
              <a:highlight>
                <a:srgbClr val="FDFDFE"/>
              </a:highlight>
              <a:latin typeface="-apple-system"/>
            </a:endParaRPr>
          </a:p>
          <a:p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再具体一点</a:t>
            </a:r>
            <a:endParaRPr lang="en-US" altLang="zh-CN" b="0" i="0" dirty="0">
              <a:solidFill>
                <a:srgbClr val="05073B"/>
              </a:solidFill>
              <a:effectLst/>
              <a:highlight>
                <a:srgbClr val="FDFDFE"/>
              </a:highlight>
              <a:latin typeface="-apple-system"/>
            </a:endParaRPr>
          </a:p>
          <a:p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传统的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SAAS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，依赖于预设的功能和流程，通常是标准化的，需要用户登录系统一步步执行操作；</a:t>
            </a:r>
            <a:endParaRPr lang="en-US" altLang="zh-CN" b="0" i="0" dirty="0">
              <a:solidFill>
                <a:srgbClr val="05073B"/>
              </a:solidFill>
              <a:effectLst/>
              <a:highlight>
                <a:srgbClr val="FDFDFE"/>
              </a:highlight>
              <a:latin typeface="-apple-system"/>
            </a:endParaRPr>
          </a:p>
          <a:p>
            <a:r>
              <a:rPr lang="zh-CN" altLang="en-US" dirty="0"/>
              <a:t>服务即软件，大模型能够自动处理用户请求，自主决策，并迭代优化，能根据用户的历史行为提供高度个性化的服务，用户只需提出需求，便可及时响应并完成任务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788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CDD4EA"/>
                </a:solidFill>
                <a:effectLst/>
                <a:latin typeface="Helvetica" panose="020B0604020202020204" pitchFamily="34" charset="0"/>
              </a:rPr>
              <a:t>可确定的未来：</a:t>
            </a:r>
            <a:endParaRPr lang="en-US" altLang="zh-CN" sz="1800" b="0" i="0" dirty="0">
              <a:solidFill>
                <a:srgbClr val="CDD4EA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altLang="zh-CN" sz="1800" b="0" i="0" dirty="0">
                <a:solidFill>
                  <a:srgbClr val="1D1D1A"/>
                </a:solidFill>
                <a:effectLst/>
                <a:latin typeface="MicrosoftYaHei"/>
              </a:rPr>
              <a:t>AI</a:t>
            </a:r>
            <a:r>
              <a:rPr lang="zh-CN" altLang="en-US" sz="1800" b="0" i="0" dirty="0">
                <a:solidFill>
                  <a:srgbClr val="1D1D1A"/>
                </a:solidFill>
                <a:effectLst/>
                <a:latin typeface="MicrosoftYaHei"/>
              </a:rPr>
              <a:t>大模型未来会“更快、更准、更长、更便宜、更多模态”</a:t>
            </a:r>
            <a:r>
              <a:rPr lang="zh-CN" altLang="en-US" sz="2800" dirty="0"/>
              <a:t> </a:t>
            </a:r>
            <a:endParaRPr lang="en-US" altLang="zh-CN" sz="1800" b="0" i="0" dirty="0">
              <a:solidFill>
                <a:srgbClr val="CDD4EA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altLang="zh-CN" sz="1800" b="0" i="0" dirty="0">
                <a:solidFill>
                  <a:srgbClr val="CDD4EA"/>
                </a:solidFill>
                <a:effectLst/>
                <a:latin typeface="Helvetica" panose="020B0604020202020204" pitchFamily="34" charset="0"/>
              </a:rPr>
              <a:t>AI</a:t>
            </a:r>
            <a:r>
              <a:rPr lang="zh-CN" altLang="en-US" sz="1800" b="0" i="0" dirty="0">
                <a:solidFill>
                  <a:srgbClr val="CDD4EA"/>
                </a:solidFill>
                <a:effectLst/>
                <a:latin typeface="PingFangSC-Regular-Identity-H"/>
              </a:rPr>
              <a:t>大模型未来的“应用前景是明确的”</a:t>
            </a:r>
            <a:endParaRPr lang="en-US" altLang="zh-CN" sz="1800" b="0" i="0" dirty="0">
              <a:solidFill>
                <a:srgbClr val="CDD4EA"/>
              </a:solidFill>
              <a:effectLst/>
              <a:latin typeface="PingFangSC-Regular-Identity-H"/>
            </a:endParaRPr>
          </a:p>
          <a:p>
            <a:r>
              <a:rPr lang="en-US" altLang="zh-CN" sz="1800" b="0" i="0" dirty="0">
                <a:solidFill>
                  <a:srgbClr val="CDD4EA"/>
                </a:solidFill>
                <a:effectLst/>
                <a:latin typeface="Helvetica" panose="020B0604020202020204" pitchFamily="34" charset="0"/>
              </a:rPr>
              <a:t>AI</a:t>
            </a:r>
            <a:r>
              <a:rPr lang="zh-CN" altLang="en-US" sz="1800" b="0" i="0" dirty="0">
                <a:solidFill>
                  <a:srgbClr val="CDD4EA"/>
                </a:solidFill>
                <a:effectLst/>
                <a:latin typeface="PingFangSC-Regular-Identity-H"/>
              </a:rPr>
              <a:t>必然会重构世界</a:t>
            </a:r>
            <a:endParaRPr lang="en-US" altLang="zh-CN" dirty="0"/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84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104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2C3-37F0-4CB3-804E-E8AC99E4AF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34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185A9-4DF1-BC92-E9AB-312D5C2D3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517080-A717-C278-E5E9-EBAD76874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F0986A-E03C-9942-17B7-561442061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63DFDB-A8CC-4566-BA0C-B896FE98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09F061-774D-15C5-6D36-CD25C033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97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85E64-00EB-B9D4-2234-18489E3D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1EB218-9704-7CC8-4284-4381D72EF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1115D1-6F25-A91D-32C3-0D15ACCB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E894AF-EA62-F65A-9D50-DEBEF044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03E3B5-3B07-9AE0-E5DD-EBF285D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68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951EF2-8BA5-4712-746D-02FEFD8E3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99E418-93DD-33DB-48CF-4DFBB901E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D334D2-F6C7-4510-8094-45496A94F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5F4C93-E7A9-3285-DD9D-D996F93A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263FAC-D76C-2D82-21B3-6CCAE3E4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0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FD6A0-8F60-42FC-A3E9-E7041619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E28F16-2795-FAB0-ECA7-8EDFE93C8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D46481-42A6-2E3F-2F0B-CE18F480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D1765F-13C2-C561-EBE6-42638CF3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852B6-164E-0E21-EC8D-8CE178A3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095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8FC1B-6883-0360-6923-D834DBCEE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585902-D349-2029-0500-59DFC34DA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3DB680-AB77-774E-52D6-17D2FDE8D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5165F3-F837-D896-3839-1BDB3E5C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900F56-A735-4B5C-AC2A-9B7432EF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61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8A72C-0DC4-60BE-6623-AF45FA77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7890D-EF5B-2470-A413-521021123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CE52B2-67F9-12E7-3D61-AC7C0ECB3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B86791-EF2C-EB70-D35D-BDE26A28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EC506A-F991-8F41-7930-499CAD26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4C6F21-E082-76A0-381A-F46240DA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2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C3C70-7A09-AD70-F279-548D5BDC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8D8282-E927-5891-8B28-73B8AFC60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6844C6-C8B9-EFA1-431D-10D9DCCB9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96FDE7-DD59-F21A-D7A0-8ADF8E360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19CCA5-F4D5-9F58-2F7A-71856127F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CFC613-F521-F44A-CAC5-E7DBA2DB9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A5D916-A15F-D2C0-1EA7-475D6F03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7097CA-F6DE-D62B-29E7-777D0C83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96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80327-FFFC-6387-597A-2960FD17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4610FB-D274-BAE5-D9D6-C5AA0ECE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17B6BD-0101-8641-4397-80C8FD20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17FC57-3F1F-90DC-ABB8-BC5DB316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26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295928-7C18-76BE-56A7-7AA8508B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ABB640-B465-944B-A534-C01CB370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C5F7DC-0AB3-46EF-7B5A-99DB306C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88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B69CB-5AB8-BE7F-65F1-E3676322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673CA-7427-6563-A1E0-6A48B1112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CDC36-4BFD-1655-BAEC-142FBA1A3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35E7FE-D14E-37A5-BCF4-3ECEC963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41FB41-6461-9D4C-18AE-3FD46E434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88C5DC-A082-1CFA-1493-00A28C3A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72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FB2D1-85D3-DF51-A082-27E94FAA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89FFB1-2C78-E27F-EF75-5D3240106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ECFEC0-5EC0-3206-A783-D43784477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3A4BAA-FB93-89AF-37D9-EC909516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18076F-6161-F2CC-A327-85AD1E52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A8BC0-B3E8-9078-F0B2-B960AB1C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4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7BA625-8B69-C55D-5F8C-75AC3827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7F9AB7-6252-94B0-AB4F-6A7D8BDA9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53D8C3-F845-83C6-1647-E23D4E0AF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69B6F-0129-45FB-A682-4204C271CAB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8BF132-E62F-8598-F93E-30084DFB2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853D71-D0D1-AB5B-8602-0A2DFE110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7B5CA-9503-444B-BDEF-DF9D500C4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97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xie.infoq.cn/article/39ebc242b617cfbb4d35a821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802BBC-49B9-6B98-F58D-F80C46093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"/>
          <a:stretch/>
        </p:blipFill>
        <p:spPr>
          <a:xfrm>
            <a:off x="0" y="0"/>
            <a:ext cx="12192000" cy="68647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B4A377-D7AB-530E-7718-D553A7D67640}"/>
              </a:ext>
            </a:extLst>
          </p:cNvPr>
          <p:cNvSpPr txBox="1"/>
          <p:nvPr/>
        </p:nvSpPr>
        <p:spPr>
          <a:xfrm>
            <a:off x="808721" y="1597036"/>
            <a:ext cx="9192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ArchSummit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峰会收获分享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——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大模型应用落地与实践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CF797C-4522-5615-3A78-94FF0B02BD3D}"/>
              </a:ext>
            </a:extLst>
          </p:cNvPr>
          <p:cNvSpPr txBox="1"/>
          <p:nvPr/>
        </p:nvSpPr>
        <p:spPr>
          <a:xfrm>
            <a:off x="1008746" y="4914039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高浩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202406</a:t>
            </a:r>
          </a:p>
        </p:txBody>
      </p:sp>
    </p:spTree>
    <p:extLst>
      <p:ext uri="{BB962C8B-B14F-4D97-AF65-F5344CB8AC3E}">
        <p14:creationId xmlns:p14="http://schemas.microsoft.com/office/powerpoint/2010/main" val="225599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BB9EB83-BDEE-7839-AE61-E4A87DC8EEC3}"/>
              </a:ext>
            </a:extLst>
          </p:cNvPr>
          <p:cNvSpPr txBox="1"/>
          <p:nvPr/>
        </p:nvSpPr>
        <p:spPr>
          <a:xfrm>
            <a:off x="230660" y="214181"/>
            <a:ext cx="5454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提示词工程（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Engineering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859F55-CE90-06C1-930A-2C31D86E902F}"/>
              </a:ext>
            </a:extLst>
          </p:cNvPr>
          <p:cNvSpPr txBox="1"/>
          <p:nvPr/>
        </p:nvSpPr>
        <p:spPr>
          <a:xfrm>
            <a:off x="335810" y="907466"/>
            <a:ext cx="11057777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提示词工程（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Engineering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）是设计和使用特定的提示词或问题构造，来引导语言模型生成期望的输出或执行特定的任务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215EA7-CEE3-9C9E-8E8B-7FB23ED57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1"/>
          <a:stretch/>
        </p:blipFill>
        <p:spPr bwMode="auto">
          <a:xfrm>
            <a:off x="0" y="1713839"/>
            <a:ext cx="5518768" cy="382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A63388-D70B-B5A7-3B05-3264D9C2DBDE}"/>
              </a:ext>
            </a:extLst>
          </p:cNvPr>
          <p:cNvSpPr txBox="1"/>
          <p:nvPr/>
        </p:nvSpPr>
        <p:spPr>
          <a:xfrm>
            <a:off x="5685551" y="2378145"/>
            <a:ext cx="6023624" cy="337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=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步骤拆解、范例说明，技巧点拨等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零样本提示（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Zero-Shot Prompting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少样本提示（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Few-shot Prompting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思维链提示（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Chain-of-Thought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角色扮演（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Role Prompting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任务分解（由少到多提示，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Least-to-Most Prompting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知识生成提示（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Generated Knowledge Prompting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自我一致性提示（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Self Consistency Prompting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AC9660-2562-EE53-8ECE-3C3DE3223413}"/>
              </a:ext>
            </a:extLst>
          </p:cNvPr>
          <p:cNvSpPr txBox="1"/>
          <p:nvPr/>
        </p:nvSpPr>
        <p:spPr>
          <a:xfrm>
            <a:off x="5685551" y="1694989"/>
            <a:ext cx="4358335" cy="41819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结构化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预定义的输入格式</a:t>
            </a:r>
          </a:p>
        </p:txBody>
      </p:sp>
    </p:spTree>
    <p:extLst>
      <p:ext uri="{BB962C8B-B14F-4D97-AF65-F5344CB8AC3E}">
        <p14:creationId xmlns:p14="http://schemas.microsoft.com/office/powerpoint/2010/main" val="415887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BB9EB83-BDEE-7839-AE61-E4A87DC8EEC3}"/>
              </a:ext>
            </a:extLst>
          </p:cNvPr>
          <p:cNvSpPr txBox="1"/>
          <p:nvPr/>
        </p:nvSpPr>
        <p:spPr>
          <a:xfrm>
            <a:off x="230660" y="214181"/>
            <a:ext cx="793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Retrieval-Augmented Generation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与知识库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859F55-CE90-06C1-930A-2C31D86E902F}"/>
              </a:ext>
            </a:extLst>
          </p:cNvPr>
          <p:cNvSpPr txBox="1"/>
          <p:nvPr/>
        </p:nvSpPr>
        <p:spPr>
          <a:xfrm>
            <a:off x="359220" y="840999"/>
            <a:ext cx="7676653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RAG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Retrieval-Augmented Generation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，是一种结合检索和生成技术的模型。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3CFC43-D240-875F-A135-E4B6EE179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"/>
          <a:stretch/>
        </p:blipFill>
        <p:spPr bwMode="auto">
          <a:xfrm>
            <a:off x="230660" y="3047060"/>
            <a:ext cx="9452287" cy="359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963E1C-45CA-D6F9-E7A9-E532CCF3DAB9}"/>
              </a:ext>
            </a:extLst>
          </p:cNvPr>
          <p:cNvSpPr txBox="1"/>
          <p:nvPr/>
        </p:nvSpPr>
        <p:spPr>
          <a:xfrm>
            <a:off x="473074" y="1506323"/>
            <a:ext cx="5827719" cy="1526187"/>
          </a:xfrm>
          <a:prstGeom prst="rect">
            <a:avLst/>
          </a:prstGeom>
          <a:solidFill>
            <a:srgbClr val="F1F1F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？因为大模型（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）的知识存在固有缺陷：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知识不新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：由于训练的时间和成本，大模型的知识往往是旧的，如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GPT-4 Turbo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的知识库截至时间是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知识不全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：缺少专业的领域知识或私有的业务知识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E6421F-CA83-965C-139A-7EB2788322D8}"/>
              </a:ext>
            </a:extLst>
          </p:cNvPr>
          <p:cNvSpPr txBox="1"/>
          <p:nvPr/>
        </p:nvSpPr>
        <p:spPr>
          <a:xfrm>
            <a:off x="6963450" y="1744816"/>
            <a:ext cx="4375151" cy="787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的原理是引用外部知识库的信息，来指导文本的生成，从而提高预测的质量和准确性</a:t>
            </a:r>
          </a:p>
        </p:txBody>
      </p:sp>
    </p:spTree>
    <p:extLst>
      <p:ext uri="{BB962C8B-B14F-4D97-AF65-F5344CB8AC3E}">
        <p14:creationId xmlns:p14="http://schemas.microsoft.com/office/powerpoint/2010/main" val="3387196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ED6A13D-9889-4432-A230-6507AFBF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9" y="3533471"/>
            <a:ext cx="5661098" cy="320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B9EB83-BDEE-7839-AE61-E4A87DC8EEC3}"/>
              </a:ext>
            </a:extLst>
          </p:cNvPr>
          <p:cNvSpPr txBox="1"/>
          <p:nvPr/>
        </p:nvSpPr>
        <p:spPr>
          <a:xfrm>
            <a:off x="230660" y="214181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微调（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6779CE-C04A-AA81-AC4E-A108D541BCD3}"/>
              </a:ext>
            </a:extLst>
          </p:cNvPr>
          <p:cNvSpPr txBox="1"/>
          <p:nvPr/>
        </p:nvSpPr>
        <p:spPr>
          <a:xfrm>
            <a:off x="489605" y="853907"/>
            <a:ext cx="11049636" cy="787523"/>
          </a:xfrm>
          <a:prstGeom prst="rect">
            <a:avLst/>
          </a:prstGeom>
          <a:solidFill>
            <a:srgbClr val="F1F1F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大模型通常对输入序列长度有限制，而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Engineering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可能导致输入过长，增加推理成本，甚至因超长被截断，影响输出质量。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40D27D-C433-2836-C1E5-1047E278E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" b="5136"/>
          <a:stretch/>
        </p:blipFill>
        <p:spPr bwMode="auto">
          <a:xfrm>
            <a:off x="7177637" y="3982417"/>
            <a:ext cx="2746276" cy="23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46D5E3-74DB-A85A-A8BC-C82934270332}"/>
              </a:ext>
            </a:extLst>
          </p:cNvPr>
          <p:cNvSpPr txBox="1"/>
          <p:nvPr/>
        </p:nvSpPr>
        <p:spPr>
          <a:xfrm>
            <a:off x="489604" y="1749599"/>
            <a:ext cx="11049637" cy="18955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Engineering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效果不佳，而企业又拥有高质量的自有数据时，微调可以显著提升模型在特定领域的性能。从训练数据来源和方法来看，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Parameter-Efficient Fine-Tuning(PEFT)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包括几种技术路线：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监督式微调（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SFT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），使用人工标注数据，通过监督学习进行微调。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基于人类反馈的强化学习微调（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RLHF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），将人类反馈通过强化学习引入微调，使模型输出更符合人类期望。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反馈的强化学习微调（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RLAIF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），与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RLHF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类似，但反馈来自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，以提高反馈系统的效率。</a:t>
            </a:r>
          </a:p>
        </p:txBody>
      </p:sp>
    </p:spTree>
    <p:extLst>
      <p:ext uri="{BB962C8B-B14F-4D97-AF65-F5344CB8AC3E}">
        <p14:creationId xmlns:p14="http://schemas.microsoft.com/office/powerpoint/2010/main" val="307872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BB9EB83-BDEE-7839-AE61-E4A87DC8EEC3}"/>
              </a:ext>
            </a:extLst>
          </p:cNvPr>
          <p:cNvSpPr txBox="1"/>
          <p:nvPr/>
        </p:nvSpPr>
        <p:spPr>
          <a:xfrm>
            <a:off x="230660" y="214181"/>
            <a:ext cx="471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Function Calling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7820FB-0A99-77E5-888C-96B62AC8C734}"/>
              </a:ext>
            </a:extLst>
          </p:cNvPr>
          <p:cNvSpPr txBox="1"/>
          <p:nvPr/>
        </p:nvSpPr>
        <p:spPr>
          <a:xfrm>
            <a:off x="600580" y="857250"/>
            <a:ext cx="10890110" cy="1156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ChatGPT 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引入了一个名为 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Function Calling 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的新功能，它允许用户在 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API 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调用中向模型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gpt-3.5-turbo-0613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gpt-4-0613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描述函数，并让模型智能选择输出一个包含调用这些函数参数的 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JSON 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对象。不过，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Chat completions API 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本身并不直接调用这些函数，而是生成一个 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，供用户在自己的代码中调用这些函数。</a:t>
            </a:r>
          </a:p>
        </p:txBody>
      </p:sp>
      <p:pic>
        <p:nvPicPr>
          <p:cNvPr id="2050" name="Picture 2" descr="图片">
            <a:extLst>
              <a:ext uri="{FF2B5EF4-FFF2-40B4-BE49-F238E27FC236}">
                <a16:creationId xmlns:a16="http://schemas.microsoft.com/office/drawing/2014/main" id="{587A42CA-D43F-6438-27A8-6A2357D48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6" y="2401870"/>
            <a:ext cx="4171950" cy="35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图片">
            <a:extLst>
              <a:ext uri="{FF2B5EF4-FFF2-40B4-BE49-F238E27FC236}">
                <a16:creationId xmlns:a16="http://schemas.microsoft.com/office/drawing/2014/main" id="{8E6A274A-AB52-ACE8-0938-E69124C2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4" y="2402172"/>
            <a:ext cx="6181725" cy="36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92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BB9EB83-BDEE-7839-AE61-E4A87DC8EEC3}"/>
              </a:ext>
            </a:extLst>
          </p:cNvPr>
          <p:cNvSpPr txBox="1"/>
          <p:nvPr/>
        </p:nvSpPr>
        <p:spPr>
          <a:xfrm>
            <a:off x="230660" y="214181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智能体（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Agent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859F55-CE90-06C1-930A-2C31D86E902F}"/>
              </a:ext>
            </a:extLst>
          </p:cNvPr>
          <p:cNvSpPr txBox="1"/>
          <p:nvPr/>
        </p:nvSpPr>
        <p:spPr>
          <a:xfrm>
            <a:off x="243949" y="787138"/>
            <a:ext cx="8557151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语境下，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可以理解为在某种能自主理解、规划决策、执行复杂任务的智能体。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45A5F0-74D0-3901-ED0B-2B8482EF8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"/>
          <a:stretch/>
        </p:blipFill>
        <p:spPr bwMode="auto">
          <a:xfrm>
            <a:off x="769511" y="1846104"/>
            <a:ext cx="2840464" cy="258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705D6D-F5E1-18B7-3C4F-34D791505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6"/>
          <a:stretch/>
        </p:blipFill>
        <p:spPr bwMode="auto">
          <a:xfrm>
            <a:off x="4229100" y="1609597"/>
            <a:ext cx="7292128" cy="26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FB2A12-7C45-F279-19BB-9FF0C54EDF2B}"/>
              </a:ext>
            </a:extLst>
          </p:cNvPr>
          <p:cNvSpPr txBox="1"/>
          <p:nvPr/>
        </p:nvSpPr>
        <p:spPr>
          <a:xfrm>
            <a:off x="405876" y="1316621"/>
            <a:ext cx="3567734" cy="418191"/>
          </a:xfrm>
          <a:prstGeom prst="rect">
            <a:avLst/>
          </a:prstGeom>
          <a:solidFill>
            <a:srgbClr val="F1F1F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智能体执行过程比作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PDCA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B5B876-4346-DE44-975A-FD0B9429A907}"/>
              </a:ext>
            </a:extLst>
          </p:cNvPr>
          <p:cNvSpPr txBox="1"/>
          <p:nvPr/>
        </p:nvSpPr>
        <p:spPr>
          <a:xfrm>
            <a:off x="495301" y="4695304"/>
            <a:ext cx="11025928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规划能力（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Plan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）：将复杂的大任务细分为小的、可操作的子任务</a:t>
            </a: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执行能力（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）：在内部知识不足时调用外部 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，例如获取实时信息、执行代码或访问专有知识库。</a:t>
            </a: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评估能力（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Check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）：任务执行后，判断结果是否达到预期目标，并在出现异常时进行分类、定位和原因分析。</a:t>
            </a:r>
            <a:endParaRPr lang="en-US" altLang="zh-CN" sz="1600" b="0" i="0" dirty="0">
              <a:solidFill>
                <a:srgbClr val="303030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反思能力（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）：基于评估结果，智能体能够及时结束任务或进行归因分析，如果出现异常或结果不符合目标，智能体会提出应对策略，重新规划并启动新的循环过程。</a:t>
            </a:r>
          </a:p>
        </p:txBody>
      </p:sp>
    </p:spTree>
    <p:extLst>
      <p:ext uri="{BB962C8B-B14F-4D97-AF65-F5344CB8AC3E}">
        <p14:creationId xmlns:p14="http://schemas.microsoft.com/office/powerpoint/2010/main" val="6509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284F466-0BC3-F811-BAA7-CFCF205F7C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3596508"/>
              </p:ext>
            </p:extLst>
          </p:nvPr>
        </p:nvGraphicFramePr>
        <p:xfrm>
          <a:off x="4130588" y="676274"/>
          <a:ext cx="6934912" cy="550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8723870-5A1B-9FCA-C44D-F205A0B92AD6}"/>
              </a:ext>
            </a:extLst>
          </p:cNvPr>
          <p:cNvSpPr/>
          <p:nvPr/>
        </p:nvSpPr>
        <p:spPr>
          <a:xfrm>
            <a:off x="0" y="1422041"/>
            <a:ext cx="2765685" cy="3534229"/>
          </a:xfrm>
          <a:prstGeom prst="rect">
            <a:avLst/>
          </a:prstGeom>
          <a:solidFill>
            <a:srgbClr val="0E6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A68A14-FDC3-40FB-CBFE-A454537AE4C1}"/>
              </a:ext>
            </a:extLst>
          </p:cNvPr>
          <p:cNvSpPr txBox="1"/>
          <p:nvPr/>
        </p:nvSpPr>
        <p:spPr>
          <a:xfrm>
            <a:off x="0" y="2465880"/>
            <a:ext cx="276568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FB122F1-6B82-2426-02B7-2BF7DDFFC4CB}"/>
              </a:ext>
            </a:extLst>
          </p:cNvPr>
          <p:cNvCxnSpPr>
            <a:cxnSpLocks/>
          </p:cNvCxnSpPr>
          <p:nvPr/>
        </p:nvCxnSpPr>
        <p:spPr>
          <a:xfrm flipH="1">
            <a:off x="3322817" y="-375850"/>
            <a:ext cx="1223575" cy="1223575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788CA81-E0C9-9E36-E2C8-4D7D1C088A95}"/>
              </a:ext>
            </a:extLst>
          </p:cNvPr>
          <p:cNvCxnSpPr>
            <a:cxnSpLocks/>
          </p:cNvCxnSpPr>
          <p:nvPr/>
        </p:nvCxnSpPr>
        <p:spPr>
          <a:xfrm flipH="1">
            <a:off x="10471671" y="6010275"/>
            <a:ext cx="1304925" cy="1304925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A0D8D3A-CED6-BC25-FB47-C4192EB689F7}"/>
              </a:ext>
            </a:extLst>
          </p:cNvPr>
          <p:cNvCxnSpPr>
            <a:cxnSpLocks/>
          </p:cNvCxnSpPr>
          <p:nvPr/>
        </p:nvCxnSpPr>
        <p:spPr>
          <a:xfrm flipH="1">
            <a:off x="3420254" y="-94797"/>
            <a:ext cx="514350" cy="514350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FD5BA5A-FFAF-0C3F-6E8C-2FD1AD22C1C3}"/>
              </a:ext>
            </a:extLst>
          </p:cNvPr>
          <p:cNvCxnSpPr>
            <a:cxnSpLocks/>
          </p:cNvCxnSpPr>
          <p:nvPr/>
        </p:nvCxnSpPr>
        <p:spPr>
          <a:xfrm flipH="1">
            <a:off x="11262246" y="6343650"/>
            <a:ext cx="514350" cy="514350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92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0FA11A-9EBF-AB40-B36E-C5F6754BBA40}"/>
              </a:ext>
            </a:extLst>
          </p:cNvPr>
          <p:cNvSpPr txBox="1"/>
          <p:nvPr/>
        </p:nvSpPr>
        <p:spPr>
          <a:xfrm>
            <a:off x="230660" y="214181"/>
            <a:ext cx="551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：当下性价比最高的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落地方案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271919-6752-BE01-7020-93E64128A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8"/>
          <a:stretch/>
        </p:blipFill>
        <p:spPr bwMode="auto">
          <a:xfrm>
            <a:off x="976231" y="1728868"/>
            <a:ext cx="10239537" cy="433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33C9E5-5891-D913-2EDB-4C6D60CC537F}"/>
              </a:ext>
            </a:extLst>
          </p:cNvPr>
          <p:cNvSpPr txBox="1"/>
          <p:nvPr/>
        </p:nvSpPr>
        <p:spPr>
          <a:xfrm>
            <a:off x="300930" y="793576"/>
            <a:ext cx="11189760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RAG 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模型具有及时更新、解释性强、高度定制能力、安全隐私管理以及减少训练成本等优点。与微调相比，</a:t>
            </a:r>
            <a:r>
              <a:rPr lang="en-US" altLang="zh-CN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RAG </a:t>
            </a:r>
            <a:r>
              <a:rPr lang="zh-CN" altLang="en-US" sz="1600" b="0" i="0" dirty="0">
                <a:solidFill>
                  <a:srgbClr val="303030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是通用的，适用于多种任务，并且能够实现即时的知识更新而无需重新训练模型。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83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F8D7CA-38E8-CBAE-063B-13A8F28F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4762"/>
            <a:ext cx="121824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4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93A4E-F960-BE52-C125-DD2647E1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35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9AF792-9B37-18C1-E871-AE268EE6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1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5198D3-58DF-BDCB-EBE8-67C656F5C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46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91AB4A-F936-1FBC-BC90-1F755E61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E08A41-EFEC-B859-182E-7D142350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87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306B17-6E57-6B6F-BE00-6DC68DEAC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35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3EAF8B-A88F-489B-6CE0-26D0832B7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17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D0F882-6B7F-7FC1-D918-21825D05B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BFD585-B6A7-0C62-5CC9-E530D633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29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A3FBE7-B8A7-2DEB-7870-E5548B811A8D}"/>
              </a:ext>
            </a:extLst>
          </p:cNvPr>
          <p:cNvSpPr txBox="1"/>
          <p:nvPr/>
        </p:nvSpPr>
        <p:spPr>
          <a:xfrm>
            <a:off x="230660" y="214181"/>
            <a:ext cx="240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落地的挑战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358915-99E6-618D-4F80-1A6F09578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1" y="931050"/>
            <a:ext cx="6986639" cy="49958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E2E616-AE7F-8B2E-3DD6-49F15027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50" y="2122733"/>
            <a:ext cx="3032677" cy="28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286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863003-9927-5037-FEAE-81EA41188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42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282D53-81AA-2684-58FF-19B65612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95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B2CE4D-C021-AB71-C0A5-74CDB723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284F466-0BC3-F811-BAA7-CFCF205F7C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4888977"/>
              </p:ext>
            </p:extLst>
          </p:nvPr>
        </p:nvGraphicFramePr>
        <p:xfrm>
          <a:off x="4130588" y="676274"/>
          <a:ext cx="6934912" cy="550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8723870-5A1B-9FCA-C44D-F205A0B92AD6}"/>
              </a:ext>
            </a:extLst>
          </p:cNvPr>
          <p:cNvSpPr/>
          <p:nvPr/>
        </p:nvSpPr>
        <p:spPr>
          <a:xfrm>
            <a:off x="0" y="1422041"/>
            <a:ext cx="2765685" cy="3534229"/>
          </a:xfrm>
          <a:prstGeom prst="rect">
            <a:avLst/>
          </a:prstGeom>
          <a:solidFill>
            <a:srgbClr val="0E6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A68A14-FDC3-40FB-CBFE-A454537AE4C1}"/>
              </a:ext>
            </a:extLst>
          </p:cNvPr>
          <p:cNvSpPr txBox="1"/>
          <p:nvPr/>
        </p:nvSpPr>
        <p:spPr>
          <a:xfrm>
            <a:off x="0" y="2465880"/>
            <a:ext cx="276568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FB122F1-6B82-2426-02B7-2BF7DDFFC4CB}"/>
              </a:ext>
            </a:extLst>
          </p:cNvPr>
          <p:cNvCxnSpPr>
            <a:cxnSpLocks/>
          </p:cNvCxnSpPr>
          <p:nvPr/>
        </p:nvCxnSpPr>
        <p:spPr>
          <a:xfrm flipH="1">
            <a:off x="3322817" y="-375850"/>
            <a:ext cx="1223575" cy="1223575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788CA81-E0C9-9E36-E2C8-4D7D1C088A95}"/>
              </a:ext>
            </a:extLst>
          </p:cNvPr>
          <p:cNvCxnSpPr>
            <a:cxnSpLocks/>
          </p:cNvCxnSpPr>
          <p:nvPr/>
        </p:nvCxnSpPr>
        <p:spPr>
          <a:xfrm flipH="1">
            <a:off x="10471671" y="6010275"/>
            <a:ext cx="1304925" cy="1304925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A0D8D3A-CED6-BC25-FB47-C4192EB689F7}"/>
              </a:ext>
            </a:extLst>
          </p:cNvPr>
          <p:cNvCxnSpPr>
            <a:cxnSpLocks/>
          </p:cNvCxnSpPr>
          <p:nvPr/>
        </p:nvCxnSpPr>
        <p:spPr>
          <a:xfrm flipH="1">
            <a:off x="3420254" y="-94797"/>
            <a:ext cx="514350" cy="514350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FD5BA5A-FFAF-0C3F-6E8C-2FD1AD22C1C3}"/>
              </a:ext>
            </a:extLst>
          </p:cNvPr>
          <p:cNvCxnSpPr>
            <a:cxnSpLocks/>
          </p:cNvCxnSpPr>
          <p:nvPr/>
        </p:nvCxnSpPr>
        <p:spPr>
          <a:xfrm flipH="1">
            <a:off x="11262246" y="6343650"/>
            <a:ext cx="514350" cy="514350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578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11BA3C-13C9-A973-D370-3B272403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90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CB9FD5-FFD7-6E78-C9F9-1A3684C0D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52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4D7944-12FC-3C95-4772-470B0BC3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52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0F5FA8-5B23-7A6F-E95D-E0B3FAD2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"/>
            <a:ext cx="12192000" cy="68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67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F923BB-9549-D662-BECE-42A7FF48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"/>
            <a:ext cx="12192000" cy="68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21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A0CB22-3AB0-2337-5F1F-1F10A39C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"/>
            <a:ext cx="12192000" cy="68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07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284F466-0BC3-F811-BAA7-CFCF205F7C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713515"/>
              </p:ext>
            </p:extLst>
          </p:nvPr>
        </p:nvGraphicFramePr>
        <p:xfrm>
          <a:off x="4130588" y="676274"/>
          <a:ext cx="6934912" cy="550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8723870-5A1B-9FCA-C44D-F205A0B92AD6}"/>
              </a:ext>
            </a:extLst>
          </p:cNvPr>
          <p:cNvSpPr/>
          <p:nvPr/>
        </p:nvSpPr>
        <p:spPr>
          <a:xfrm>
            <a:off x="0" y="1422041"/>
            <a:ext cx="2765685" cy="3534229"/>
          </a:xfrm>
          <a:prstGeom prst="rect">
            <a:avLst/>
          </a:prstGeom>
          <a:solidFill>
            <a:srgbClr val="0E6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A68A14-FDC3-40FB-CBFE-A454537AE4C1}"/>
              </a:ext>
            </a:extLst>
          </p:cNvPr>
          <p:cNvSpPr txBox="1"/>
          <p:nvPr/>
        </p:nvSpPr>
        <p:spPr>
          <a:xfrm>
            <a:off x="0" y="2465880"/>
            <a:ext cx="276568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FB122F1-6B82-2426-02B7-2BF7DDFFC4CB}"/>
              </a:ext>
            </a:extLst>
          </p:cNvPr>
          <p:cNvCxnSpPr>
            <a:cxnSpLocks/>
          </p:cNvCxnSpPr>
          <p:nvPr/>
        </p:nvCxnSpPr>
        <p:spPr>
          <a:xfrm flipH="1">
            <a:off x="3322817" y="-375850"/>
            <a:ext cx="1223575" cy="1223575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788CA81-E0C9-9E36-E2C8-4D7D1C088A95}"/>
              </a:ext>
            </a:extLst>
          </p:cNvPr>
          <p:cNvCxnSpPr>
            <a:cxnSpLocks/>
          </p:cNvCxnSpPr>
          <p:nvPr/>
        </p:nvCxnSpPr>
        <p:spPr>
          <a:xfrm flipH="1">
            <a:off x="10471671" y="6010275"/>
            <a:ext cx="1304925" cy="1304925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A0D8D3A-CED6-BC25-FB47-C4192EB689F7}"/>
              </a:ext>
            </a:extLst>
          </p:cNvPr>
          <p:cNvCxnSpPr>
            <a:cxnSpLocks/>
          </p:cNvCxnSpPr>
          <p:nvPr/>
        </p:nvCxnSpPr>
        <p:spPr>
          <a:xfrm flipH="1">
            <a:off x="3420254" y="-94797"/>
            <a:ext cx="514350" cy="514350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FD5BA5A-FFAF-0C3F-6E8C-2FD1AD22C1C3}"/>
              </a:ext>
            </a:extLst>
          </p:cNvPr>
          <p:cNvCxnSpPr>
            <a:cxnSpLocks/>
          </p:cNvCxnSpPr>
          <p:nvPr/>
        </p:nvCxnSpPr>
        <p:spPr>
          <a:xfrm flipH="1">
            <a:off x="11262246" y="6343650"/>
            <a:ext cx="514350" cy="514350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19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F1D11E-B63E-1049-2F48-30A8B02F8B64}"/>
              </a:ext>
            </a:extLst>
          </p:cNvPr>
          <p:cNvSpPr txBox="1"/>
          <p:nvPr/>
        </p:nvSpPr>
        <p:spPr>
          <a:xfrm>
            <a:off x="230660" y="21418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大模型带来科技平权！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4B0E1C-962F-3846-A2CB-7845930CA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93" y="1221897"/>
            <a:ext cx="4015087" cy="364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183AFA-B45B-21EE-D6D2-A8C15AAAF787}"/>
              </a:ext>
            </a:extLst>
          </p:cNvPr>
          <p:cNvSpPr txBox="1"/>
          <p:nvPr/>
        </p:nvSpPr>
        <p:spPr>
          <a:xfrm>
            <a:off x="5184829" y="1828985"/>
            <a:ext cx="6094378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大模型的普及和应用降低了技术和知识获取的门槛，促进了技术和信息的民主化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对于个人，大模型将海量的经验知识以及技能给到普通用户，降低了专业领域的鸿沟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对于企业，降低了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技术落地的门槛，在多领域，包括教育，医疗，法律，金融等等，将带来巨大的创新</a:t>
            </a:r>
          </a:p>
        </p:txBody>
      </p:sp>
    </p:spTree>
    <p:extLst>
      <p:ext uri="{BB962C8B-B14F-4D97-AF65-F5344CB8AC3E}">
        <p14:creationId xmlns:p14="http://schemas.microsoft.com/office/powerpoint/2010/main" val="1759294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D51CA6-A418-0441-6FEB-988B74C49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6"/>
          <a:stretch/>
        </p:blipFill>
        <p:spPr>
          <a:xfrm>
            <a:off x="115330" y="675846"/>
            <a:ext cx="11961340" cy="62658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C564EAE-2F0C-66BC-2DAB-15C865B56696}"/>
              </a:ext>
            </a:extLst>
          </p:cNvPr>
          <p:cNvSpPr txBox="1"/>
          <p:nvPr/>
        </p:nvSpPr>
        <p:spPr>
          <a:xfrm>
            <a:off x="230660" y="214181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每个行业都值得用大模型重做一遍！</a:t>
            </a:r>
          </a:p>
        </p:txBody>
      </p:sp>
    </p:spTree>
    <p:extLst>
      <p:ext uri="{BB962C8B-B14F-4D97-AF65-F5344CB8AC3E}">
        <p14:creationId xmlns:p14="http://schemas.microsoft.com/office/powerpoint/2010/main" val="3333612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73AFF7-0E41-071F-6899-732A6C604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04"/>
          <a:stretch/>
        </p:blipFill>
        <p:spPr>
          <a:xfrm>
            <a:off x="4762" y="651753"/>
            <a:ext cx="12187238" cy="62062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FB2F43-2262-BDF9-E2B9-E3DBF1E722A6}"/>
              </a:ext>
            </a:extLst>
          </p:cNvPr>
          <p:cNvSpPr txBox="1"/>
          <p:nvPr/>
        </p:nvSpPr>
        <p:spPr>
          <a:xfrm>
            <a:off x="230660" y="214181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保持终身学习，关注时代发展机遇！</a:t>
            </a:r>
          </a:p>
        </p:txBody>
      </p:sp>
    </p:spTree>
    <p:extLst>
      <p:ext uri="{BB962C8B-B14F-4D97-AF65-F5344CB8AC3E}">
        <p14:creationId xmlns:p14="http://schemas.microsoft.com/office/powerpoint/2010/main" val="381341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E4A9A1-D11A-9892-0119-6535B1B78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6" t="11389" r="50000" b="47302"/>
          <a:stretch/>
        </p:blipFill>
        <p:spPr>
          <a:xfrm>
            <a:off x="0" y="922170"/>
            <a:ext cx="5882425" cy="293651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B4B093D-2264-A2B5-FC50-06C9AADED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611"/>
          <a:stretch/>
        </p:blipFill>
        <p:spPr>
          <a:xfrm>
            <a:off x="6943" y="0"/>
            <a:ext cx="12185057" cy="781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357061-CD2A-29B5-22EB-796A35850AEC}"/>
              </a:ext>
            </a:extLst>
          </p:cNvPr>
          <p:cNvSpPr txBox="1"/>
          <p:nvPr/>
        </p:nvSpPr>
        <p:spPr>
          <a:xfrm>
            <a:off x="5575918" y="891923"/>
            <a:ext cx="6096000" cy="1156855"/>
          </a:xfrm>
          <a:prstGeom prst="rect">
            <a:avLst/>
          </a:prstGeom>
          <a:solidFill>
            <a:srgbClr val="F1F1F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，将各种类型的数据转换成固定尺寸的向量表示：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向量能够捕捉数据的语义信息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语义相似的数据在向量空间中的位置越近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382025-D496-F011-8A09-0655F561DA68}"/>
              </a:ext>
            </a:extLst>
          </p:cNvPr>
          <p:cNvSpPr txBox="1"/>
          <p:nvPr/>
        </p:nvSpPr>
        <p:spPr>
          <a:xfrm>
            <a:off x="604533" y="4384104"/>
            <a:ext cx="10952883" cy="22648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实现了数据的统一表示和处理：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融合处理多种数据源进行学习和推理，并使多模态数据成为可能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将高维稀疏数据转化为低维的稠密向量表示，降低计算复杂度，提升模型推理速度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简化了语义相似度计算，为推荐，搜索引擎，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任务提供了基础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通过预训练大模型，可以学习到丰富的通用表示，然后应用到不同的具体任务中，迁移学习提升了模型的泛化能力和实用性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29F00F-7843-214A-4921-5E1BB5968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4060" r="-1976" b="-5068"/>
          <a:stretch/>
        </p:blipFill>
        <p:spPr bwMode="auto">
          <a:xfrm>
            <a:off x="5575918" y="2189898"/>
            <a:ext cx="5692917" cy="213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461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E752D01-3808-1DCE-BBC3-AA44ABFD8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"/>
          <a:stretch/>
        </p:blipFill>
        <p:spPr>
          <a:xfrm>
            <a:off x="0" y="0"/>
            <a:ext cx="12192000" cy="68647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BC21E2-6FC3-1693-833C-F30259C91C51}"/>
              </a:ext>
            </a:extLst>
          </p:cNvPr>
          <p:cNvSpPr txBox="1"/>
          <p:nvPr/>
        </p:nvSpPr>
        <p:spPr>
          <a:xfrm>
            <a:off x="751571" y="785977"/>
            <a:ext cx="61927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期待共同交流、成长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5B20E7-39F9-30FC-BB21-A36A5828F629}"/>
              </a:ext>
            </a:extLst>
          </p:cNvPr>
          <p:cNvSpPr txBox="1"/>
          <p:nvPr/>
        </p:nvSpPr>
        <p:spPr>
          <a:xfrm>
            <a:off x="751571" y="3079771"/>
            <a:ext cx="5728741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引用：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马会彬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华为云“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原生应用引擎” 的架构与实践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大模型应用之路：从提示词到通用人工智能（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AGI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郑岩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华为云客服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助手的大模型实践与思考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许小川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腾讯云安灯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大模型应用实践与探索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杨小东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华院认知智能引擎平台落地实践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大模型金融支付类企业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ToC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应用探索与落地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赵钰莹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-AI+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时代，架构先行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AGI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市场发展研究报告</a:t>
            </a:r>
          </a:p>
        </p:txBody>
      </p:sp>
    </p:spTree>
    <p:extLst>
      <p:ext uri="{BB962C8B-B14F-4D97-AF65-F5344CB8AC3E}">
        <p14:creationId xmlns:p14="http://schemas.microsoft.com/office/powerpoint/2010/main" val="305510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E4A9A1-D11A-9892-0119-6535B1B78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6" t="50139" r="54722" b="8551"/>
          <a:stretch/>
        </p:blipFill>
        <p:spPr>
          <a:xfrm>
            <a:off x="187376" y="782600"/>
            <a:ext cx="5388542" cy="32288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7E200B-ADCF-C8BE-B5F1-A6C05CA61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611"/>
          <a:stretch/>
        </p:blipFill>
        <p:spPr>
          <a:xfrm>
            <a:off x="6943" y="0"/>
            <a:ext cx="12185057" cy="781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9684CB-3C60-28A3-83FC-9D8E1F53CF1D}"/>
              </a:ext>
            </a:extLst>
          </p:cNvPr>
          <p:cNvSpPr txBox="1"/>
          <p:nvPr/>
        </p:nvSpPr>
        <p:spPr>
          <a:xfrm>
            <a:off x="5575918" y="887537"/>
            <a:ext cx="6096000" cy="2634183"/>
          </a:xfrm>
          <a:prstGeom prst="rect">
            <a:avLst/>
          </a:prstGeom>
          <a:solidFill>
            <a:srgbClr val="F1F1F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架构依赖于自注意力机制，实现了更高效、更强大的序列建模能力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自注意力机制好比人类阅读理解，在阅读某个句子时，会结合上下文，更好的理解含义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模型中，自注意力机制确保了当预测下一个单词时，每个单词的嵌入表示不仅包含了其自身的信息，还融入了与其他单词之间的相关性信息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93C6C9-707A-C809-C13A-A12D395ECE8B}"/>
              </a:ext>
            </a:extLst>
          </p:cNvPr>
          <p:cNvSpPr txBox="1"/>
          <p:nvPr/>
        </p:nvSpPr>
        <p:spPr>
          <a:xfrm>
            <a:off x="429865" y="4117906"/>
            <a:ext cx="11242053" cy="787523"/>
          </a:xfrm>
          <a:prstGeom prst="rect">
            <a:avLst/>
          </a:prstGeom>
          <a:solidFill>
            <a:srgbClr val="F1F1F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Scaling Law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：当模型的参数量、训练数据量和计算资源成比例增加时，模型的性能会按预测的规律显著提升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。这一规律表明，通过扩大模型规模和训练数据量，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模型能够持续提高其泛化能力和任务表现。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5D0040-FFAE-725A-3191-EAF3DD89C276}"/>
              </a:ext>
            </a:extLst>
          </p:cNvPr>
          <p:cNvSpPr txBox="1"/>
          <p:nvPr/>
        </p:nvSpPr>
        <p:spPr>
          <a:xfrm>
            <a:off x="429865" y="5011916"/>
            <a:ext cx="11242053" cy="15261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Scaling Law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共同奠定了一个通用、高效的模型训练和扩展方法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具备极高的通用性和灵活性，在自然语言处理（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），计算机视觉（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），语音处理等多领域取得突破性进展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高效拓展性，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Scaling Law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为模型的拓展提供了理论指导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统一简化了模型设计，使开发者可以专注于数据和任务本身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790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E4A9A1-D11A-9892-0119-6535B1B78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1389" r="7744" b="47302"/>
          <a:stretch/>
        </p:blipFill>
        <p:spPr>
          <a:xfrm>
            <a:off x="0" y="710846"/>
            <a:ext cx="5276538" cy="29032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00B115-C0F5-6E9C-C8C6-37C6269F2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611"/>
          <a:stretch/>
        </p:blipFill>
        <p:spPr>
          <a:xfrm>
            <a:off x="6943" y="0"/>
            <a:ext cx="12185057" cy="781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93DF2C-FA19-5DF5-26FF-69E92F572B9F}"/>
              </a:ext>
            </a:extLst>
          </p:cNvPr>
          <p:cNvSpPr txBox="1"/>
          <p:nvPr/>
        </p:nvSpPr>
        <p:spPr>
          <a:xfrm>
            <a:off x="5156439" y="1164149"/>
            <a:ext cx="6096000" cy="2264851"/>
          </a:xfrm>
          <a:prstGeom prst="rect">
            <a:avLst/>
          </a:prstGeom>
          <a:solidFill>
            <a:srgbClr val="F1F1F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摩尔定律：半导体行业中集成电路上可容纳的晶体管数量每两年翻一番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智能摩尔定律：随着计算能力的提升，人工智能模型的性能和能力也会指数级增长。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场景摩尔定律：随着大模型的规模和复杂度增加，它们能够处理的应用场景和解决的问题种类也会成倍增加。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53BFD-60EC-4417-E2C3-4856D3B740E4}"/>
              </a:ext>
            </a:extLst>
          </p:cNvPr>
          <p:cNvSpPr txBox="1"/>
          <p:nvPr/>
        </p:nvSpPr>
        <p:spPr>
          <a:xfrm>
            <a:off x="1433005" y="3761372"/>
            <a:ext cx="8460503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大模型的快速发展和应用场景的扩展，使得它们成为了现代社会中各种智能应用的核心引擎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935597-6C90-35AE-4D9D-165D65C27A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8" t="33190" r="4414" b="13472"/>
          <a:stretch/>
        </p:blipFill>
        <p:spPr>
          <a:xfrm>
            <a:off x="2020248" y="4284035"/>
            <a:ext cx="7286016" cy="24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E4A9A1-D11A-9892-0119-6535B1B78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2699" r="7029" b="8572"/>
          <a:stretch/>
        </p:blipFill>
        <p:spPr>
          <a:xfrm>
            <a:off x="105090" y="887466"/>
            <a:ext cx="5359538" cy="27187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39CE18-D66F-E6BB-8EED-37C75F1CE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611"/>
          <a:stretch/>
        </p:blipFill>
        <p:spPr>
          <a:xfrm>
            <a:off x="6943" y="0"/>
            <a:ext cx="12185057" cy="781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14E567-5ABA-35C4-9D37-76B6D5E3124C}"/>
              </a:ext>
            </a:extLst>
          </p:cNvPr>
          <p:cNvSpPr txBox="1"/>
          <p:nvPr/>
        </p:nvSpPr>
        <p:spPr>
          <a:xfrm>
            <a:off x="5269043" y="936172"/>
            <a:ext cx="6193614" cy="1895519"/>
          </a:xfrm>
          <a:prstGeom prst="rect">
            <a:avLst/>
          </a:prstGeom>
          <a:solidFill>
            <a:srgbClr val="F1F1F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 OS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即“大模型操作系统（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 Language Model Operating System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）”，是一种抽象化的计算架构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，旨在为大模型的开发和部署提供统一的基础设施和工具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 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通过整合各种计算资源、模型管理工具和开发框架，简化了大模型的开发流程和应用部署。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D91319-682B-3016-BA79-6EC4EAC2C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7" t="11387" r="8481" b="9044"/>
          <a:stretch/>
        </p:blipFill>
        <p:spPr>
          <a:xfrm>
            <a:off x="152400" y="3761189"/>
            <a:ext cx="5627914" cy="28380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109989-81D6-8084-A27A-574163D95EFF}"/>
              </a:ext>
            </a:extLst>
          </p:cNvPr>
          <p:cNvSpPr txBox="1"/>
          <p:nvPr/>
        </p:nvSpPr>
        <p:spPr>
          <a:xfrm>
            <a:off x="5780314" y="2986648"/>
            <a:ext cx="6096000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大模型会重塑原有的应用开发流程，催生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原生应用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开发者可以更加专注于应用逻辑和业务需求，而不必过多关注底层的实现细节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从“软件即服务”到“服务即软件”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1B6EF7-F6A6-E7AF-B2AC-217833550062}"/>
              </a:ext>
            </a:extLst>
          </p:cNvPr>
          <p:cNvSpPr txBox="1"/>
          <p:nvPr/>
        </p:nvSpPr>
        <p:spPr>
          <a:xfrm>
            <a:off x="5780314" y="4792928"/>
            <a:ext cx="6096000" cy="1526187"/>
          </a:xfrm>
          <a:prstGeom prst="rect">
            <a:avLst/>
          </a:prstGeom>
          <a:noFill/>
          <a:ln>
            <a:solidFill>
              <a:srgbClr val="F1F1F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在智能客服系统的开发中，传统方法需要开发者分别处理自然语言理解（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）、对话管理和响应生成等多个模块。而在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 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的支持下，开发者可以使用预训练的大模型，通过简单的配置和少量的微调，快速构建一个高效的智能客服系统。</a:t>
            </a:r>
          </a:p>
        </p:txBody>
      </p:sp>
    </p:spTree>
    <p:extLst>
      <p:ext uri="{BB962C8B-B14F-4D97-AF65-F5344CB8AC3E}">
        <p14:creationId xmlns:p14="http://schemas.microsoft.com/office/powerpoint/2010/main" val="122875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2EBDF1-3DCB-37FE-BAD0-D2D4AEC1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"/>
            <a:ext cx="12192000" cy="68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8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284F466-0BC3-F811-BAA7-CFCF205F7C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7575131"/>
              </p:ext>
            </p:extLst>
          </p:nvPr>
        </p:nvGraphicFramePr>
        <p:xfrm>
          <a:off x="4130588" y="676274"/>
          <a:ext cx="6934912" cy="550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8723870-5A1B-9FCA-C44D-F205A0B92AD6}"/>
              </a:ext>
            </a:extLst>
          </p:cNvPr>
          <p:cNvSpPr/>
          <p:nvPr/>
        </p:nvSpPr>
        <p:spPr>
          <a:xfrm>
            <a:off x="0" y="1422041"/>
            <a:ext cx="2765685" cy="3534229"/>
          </a:xfrm>
          <a:prstGeom prst="rect">
            <a:avLst/>
          </a:prstGeom>
          <a:solidFill>
            <a:srgbClr val="0E6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A68A14-FDC3-40FB-CBFE-A454537AE4C1}"/>
              </a:ext>
            </a:extLst>
          </p:cNvPr>
          <p:cNvSpPr txBox="1"/>
          <p:nvPr/>
        </p:nvSpPr>
        <p:spPr>
          <a:xfrm>
            <a:off x="0" y="2465880"/>
            <a:ext cx="276568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FB122F1-6B82-2426-02B7-2BF7DDFFC4CB}"/>
              </a:ext>
            </a:extLst>
          </p:cNvPr>
          <p:cNvCxnSpPr>
            <a:cxnSpLocks/>
          </p:cNvCxnSpPr>
          <p:nvPr/>
        </p:nvCxnSpPr>
        <p:spPr>
          <a:xfrm flipH="1">
            <a:off x="3322817" y="-375850"/>
            <a:ext cx="1223575" cy="1223575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788CA81-E0C9-9E36-E2C8-4D7D1C088A95}"/>
              </a:ext>
            </a:extLst>
          </p:cNvPr>
          <p:cNvCxnSpPr>
            <a:cxnSpLocks/>
          </p:cNvCxnSpPr>
          <p:nvPr/>
        </p:nvCxnSpPr>
        <p:spPr>
          <a:xfrm flipH="1">
            <a:off x="10471671" y="6010275"/>
            <a:ext cx="1304925" cy="1304925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A0D8D3A-CED6-BC25-FB47-C4192EB689F7}"/>
              </a:ext>
            </a:extLst>
          </p:cNvPr>
          <p:cNvCxnSpPr>
            <a:cxnSpLocks/>
          </p:cNvCxnSpPr>
          <p:nvPr/>
        </p:nvCxnSpPr>
        <p:spPr>
          <a:xfrm flipH="1">
            <a:off x="3420254" y="-94797"/>
            <a:ext cx="514350" cy="514350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FD5BA5A-FFAF-0C3F-6E8C-2FD1AD22C1C3}"/>
              </a:ext>
            </a:extLst>
          </p:cNvPr>
          <p:cNvCxnSpPr>
            <a:cxnSpLocks/>
          </p:cNvCxnSpPr>
          <p:nvPr/>
        </p:nvCxnSpPr>
        <p:spPr>
          <a:xfrm flipH="1">
            <a:off x="11262246" y="6343650"/>
            <a:ext cx="514350" cy="514350"/>
          </a:xfrm>
          <a:prstGeom prst="line">
            <a:avLst/>
          </a:prstGeom>
          <a:ln w="19050">
            <a:solidFill>
              <a:srgbClr val="0E6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213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3052</Words>
  <Application>Microsoft Office PowerPoint</Application>
  <PresentationFormat>宽屏</PresentationFormat>
  <Paragraphs>206</Paragraphs>
  <Slides>40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-apple-system</vt:lpstr>
      <vt:lpstr>Helvetica Neue</vt:lpstr>
      <vt:lpstr>HYQiHei-EES</vt:lpstr>
      <vt:lpstr>MicrosoftYaHei</vt:lpstr>
      <vt:lpstr>pingfang SC</vt:lpstr>
      <vt:lpstr>PingFangSC-Regular-Identity-H</vt:lpstr>
      <vt:lpstr>等线</vt:lpstr>
      <vt:lpstr>等线 Light</vt:lpstr>
      <vt:lpstr>微软雅黑</vt:lpstr>
      <vt:lpstr>Arial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gaohao3312@foxmail.com</dc:creator>
  <cp:lastModifiedBy>gaohao3312@foxmail.com</cp:lastModifiedBy>
  <cp:revision>11</cp:revision>
  <dcterms:created xsi:type="dcterms:W3CDTF">2024-06-18T08:14:54Z</dcterms:created>
  <dcterms:modified xsi:type="dcterms:W3CDTF">2024-06-20T09:48:06Z</dcterms:modified>
</cp:coreProperties>
</file>